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335" r:id="rId4"/>
    <p:sldId id="413" r:id="rId5"/>
    <p:sldId id="496" r:id="rId6"/>
    <p:sldId id="495" r:id="rId7"/>
    <p:sldId id="497" r:id="rId8"/>
    <p:sldId id="547" r:id="rId9"/>
    <p:sldId id="416" r:id="rId10"/>
    <p:sldId id="498" r:id="rId11"/>
    <p:sldId id="493" r:id="rId12"/>
    <p:sldId id="499" r:id="rId13"/>
    <p:sldId id="500" r:id="rId14"/>
    <p:sldId id="503" r:id="rId15"/>
    <p:sldId id="501" r:id="rId16"/>
    <p:sldId id="502" r:id="rId17"/>
    <p:sldId id="504" r:id="rId18"/>
    <p:sldId id="505" r:id="rId19"/>
    <p:sldId id="508" r:id="rId20"/>
    <p:sldId id="509" r:id="rId21"/>
    <p:sldId id="506" r:id="rId22"/>
    <p:sldId id="511" r:id="rId23"/>
    <p:sldId id="539" r:id="rId24"/>
    <p:sldId id="507" r:id="rId25"/>
    <p:sldId id="510" r:id="rId26"/>
    <p:sldId id="512" r:id="rId27"/>
    <p:sldId id="525" r:id="rId28"/>
    <p:sldId id="524" r:id="rId29"/>
    <p:sldId id="526" r:id="rId30"/>
    <p:sldId id="527" r:id="rId31"/>
    <p:sldId id="513" r:id="rId32"/>
    <p:sldId id="514" r:id="rId33"/>
    <p:sldId id="515" r:id="rId34"/>
    <p:sldId id="516" r:id="rId35"/>
    <p:sldId id="517" r:id="rId36"/>
    <p:sldId id="518" r:id="rId37"/>
    <p:sldId id="519" r:id="rId38"/>
    <p:sldId id="521" r:id="rId39"/>
    <p:sldId id="520" r:id="rId40"/>
    <p:sldId id="522" r:id="rId41"/>
    <p:sldId id="546" r:id="rId42"/>
    <p:sldId id="528" r:id="rId43"/>
    <p:sldId id="537" r:id="rId44"/>
    <p:sldId id="536" r:id="rId45"/>
    <p:sldId id="530" r:id="rId46"/>
    <p:sldId id="531" r:id="rId47"/>
    <p:sldId id="532" r:id="rId48"/>
    <p:sldId id="538" r:id="rId49"/>
    <p:sldId id="540" r:id="rId50"/>
    <p:sldId id="541" r:id="rId51"/>
    <p:sldId id="542" r:id="rId52"/>
    <p:sldId id="535" r:id="rId53"/>
    <p:sldId id="533" r:id="rId54"/>
    <p:sldId id="543" r:id="rId55"/>
    <p:sldId id="544" r:id="rId56"/>
    <p:sldId id="545" r:id="rId57"/>
    <p:sldId id="534" r:id="rId58"/>
    <p:sldId id="259" r:id="rId59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6228"/>
    <a:srgbClr val="31859C"/>
    <a:srgbClr val="17375E"/>
    <a:srgbClr val="16F096"/>
    <a:srgbClr val="DFE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969" autoAdjust="0"/>
  </p:normalViewPr>
  <p:slideViewPr>
    <p:cSldViewPr>
      <p:cViewPr varScale="1">
        <p:scale>
          <a:sx n="79" d="100"/>
          <a:sy n="79" d="100"/>
        </p:scale>
        <p:origin x="1146" y="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1186BF-908F-4422-B94B-EF6E2C58416C}" type="datetimeFigureOut">
              <a:rPr lang="pt-BR" smtClean="0"/>
              <a:t>24/05/2022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9CD08C-1CF3-46E0-AC41-E94A7C435C9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9339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hat.com/pt-br/topics/internet-of-things/what-is-iot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ibm.com/thought-leadership/institute-business-value/report/transformation-industrial-products" TargetMode="Externa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vivomeunegocio.com.br/agronegocio/inovar/impactos-do-5g-no-agronegocio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erdrola.com/inovacao/o-que-e-5g-vantagens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iberdrola.com/inovacao/o-que-e-machine-learning" TargetMode="External"/><Relationship Id="rId4" Type="http://schemas.openxmlformats.org/officeDocument/2006/relationships/hyperlink" Target="https://www.iberdrola.com/inovacao/o-que-e-o-big-data-e-para-que-serve" TargetMode="Externa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CD08C-1CF3-46E0-AC41-E94A7C435C90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31608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 que utilizar o SaaS?</a:t>
            </a:r>
          </a:p>
          <a:p>
            <a:pPr fontAlgn="base"/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Nesse último modelo de nuvem, há a grande vantagem da escalabilidade e da praticidade. Afinal, todos os processos relativos aos custos da compra do software e do servidor — além da implementação — são eliminados, visto que o serviço está disponível a um clique de distância.</a:t>
            </a:r>
          </a:p>
          <a:p>
            <a:pPr fontAlgn="base"/>
            <a:endParaRPr lang="pt-BR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Falamos que qualquer um conhece o SaaS porque sites como 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Facebook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Twitter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 aplicativos como o Skype, OneDrive, Google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o Office 365 funcionam dessa maneira.</a:t>
            </a:r>
            <a:endParaRPr lang="pt-B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CD08C-1CF3-46E0-AC41-E94A7C435C90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9406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pt-B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CD08C-1CF3-46E0-AC41-E94A7C435C90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5388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smtClean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 é nesse contexto que entra a computação em névoa.</a:t>
            </a:r>
          </a:p>
          <a:p>
            <a:pPr fontAlgn="base"/>
            <a:endParaRPr lang="pt-B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CD08C-1CF3-46E0-AC41-E94A7C435C90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37605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termo computação em névoa ou </a:t>
            </a:r>
            <a:r>
              <a:rPr lang="pt-B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fog </a:t>
            </a:r>
            <a:r>
              <a:rPr lang="pt-BR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computing</a:t>
            </a:r>
            <a:r>
              <a:rPr lang="pt-B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foi introduzido pela Cisco em 2013. A empresa descreve essa tecnologia como uma coleção de recursos que visa a aumentar a capacidade de processamento e armazenamento em nuvem para suportar (mas não se limitar a) a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aumentar a capacidade dos equipamentos e o armazenamento em nuvem na rede, a névoa é uma camada intermediária entre a nuvem e o seu dispositivo de hardware, portanto é importante observar que nuvem (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e névoa (fog), tratam-se de conceitos complementares, atuando como dois níveis diferentes de aplicação.</a:t>
            </a:r>
            <a:endParaRPr lang="pt-B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CD08C-1CF3-46E0-AC41-E94A7C435C90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7224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smtClean="0">
                <a:latin typeface="Times New Roman"/>
                <a:ea typeface="Times New Roman"/>
                <a:cs typeface="Times New Roman"/>
                <a:sym typeface="Times New Roman"/>
              </a:rPr>
              <a:t>Surge como uma infraestrutura de computação na qual aplicações e serviços podem ser tratados tanto em servidores </a:t>
            </a:r>
            <a:r>
              <a:rPr lang="pt-BR" sz="1200" dirty="0" err="1" smtClean="0">
                <a:latin typeface="Times New Roman"/>
                <a:ea typeface="Times New Roman"/>
                <a:cs typeface="Times New Roman"/>
                <a:sym typeface="Times New Roman"/>
              </a:rPr>
              <a:t>cloud</a:t>
            </a:r>
            <a:r>
              <a:rPr lang="pt-BR" sz="1200" dirty="0" smtClean="0">
                <a:latin typeface="Times New Roman"/>
                <a:ea typeface="Times New Roman"/>
                <a:cs typeface="Times New Roman"/>
                <a:sym typeface="Times New Roman"/>
              </a:rPr>
              <a:t>, como na própria rede.</a:t>
            </a:r>
          </a:p>
          <a:p>
            <a:pPr fontAlgn="base"/>
            <a:endParaRPr lang="pt-B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CD08C-1CF3-46E0-AC41-E94A7C435C90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79786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smtClean="0">
                <a:latin typeface="Times New Roman"/>
                <a:ea typeface="Times New Roman"/>
                <a:cs typeface="Times New Roman"/>
                <a:sym typeface="Times New Roman"/>
              </a:rPr>
              <a:t>Em outras palavras, cria a união de diversas funcionalidades que formam uma camada virtual em ambiente descentralizado e mais próximo dos dispositivos de borda (ou </a:t>
            </a:r>
            <a:r>
              <a:rPr lang="pt-BR" sz="1200" dirty="0" err="1" smtClean="0">
                <a:latin typeface="Times New Roman"/>
                <a:ea typeface="Times New Roman"/>
                <a:cs typeface="Times New Roman"/>
                <a:sym typeface="Times New Roman"/>
              </a:rPr>
              <a:t>edge</a:t>
            </a:r>
            <a:r>
              <a:rPr lang="pt-BR" sz="1200" dirty="0" smtClean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BR" sz="1200" dirty="0" err="1" smtClean="0">
                <a:latin typeface="Times New Roman"/>
                <a:ea typeface="Times New Roman"/>
                <a:cs typeface="Times New Roman"/>
                <a:sym typeface="Times New Roman"/>
              </a:rPr>
              <a:t>devices</a:t>
            </a:r>
            <a:r>
              <a:rPr lang="pt-BR" sz="1200" dirty="0" smtClean="0">
                <a:latin typeface="Times New Roman"/>
                <a:ea typeface="Times New Roman"/>
                <a:cs typeface="Times New Roman"/>
                <a:sym typeface="Times New Roman"/>
              </a:rPr>
              <a:t>), reduzindo a latência na rede e largura de banda, solucionando ao menos parcialmente os problemas encontrados em </a:t>
            </a:r>
            <a:r>
              <a:rPr lang="pt-BR" sz="1200" dirty="0" err="1" smtClean="0">
                <a:latin typeface="Times New Roman"/>
                <a:ea typeface="Times New Roman"/>
                <a:cs typeface="Times New Roman"/>
                <a:sym typeface="Times New Roman"/>
              </a:rPr>
              <a:t>cloud</a:t>
            </a:r>
            <a:r>
              <a:rPr lang="pt-BR" sz="1200" dirty="0" smtClean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BR" sz="1200" dirty="0" err="1" smtClean="0">
                <a:latin typeface="Times New Roman"/>
                <a:ea typeface="Times New Roman"/>
                <a:cs typeface="Times New Roman"/>
                <a:sym typeface="Times New Roman"/>
              </a:rPr>
              <a:t>computing</a:t>
            </a:r>
            <a:r>
              <a:rPr lang="pt-BR" sz="1200" dirty="0" smtClean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fontAlgn="base"/>
            <a:endParaRPr lang="pt-B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CD08C-1CF3-46E0-AC41-E94A7C435C90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73924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smtClean="0">
                <a:latin typeface="Times New Roman"/>
                <a:ea typeface="Times New Roman"/>
                <a:cs typeface="Times New Roman"/>
                <a:sym typeface="Times New Roman"/>
              </a:rPr>
              <a:t>Surge como uma infraestrutura de computação na qual aplicações e serviços podem ser tratados tanto em servidores </a:t>
            </a:r>
            <a:r>
              <a:rPr lang="pt-BR" sz="1200" dirty="0" err="1" smtClean="0">
                <a:latin typeface="Times New Roman"/>
                <a:ea typeface="Times New Roman"/>
                <a:cs typeface="Times New Roman"/>
                <a:sym typeface="Times New Roman"/>
              </a:rPr>
              <a:t>cloud</a:t>
            </a:r>
            <a:r>
              <a:rPr lang="pt-BR" sz="1200" dirty="0" smtClean="0">
                <a:latin typeface="Times New Roman"/>
                <a:ea typeface="Times New Roman"/>
                <a:cs typeface="Times New Roman"/>
                <a:sym typeface="Times New Roman"/>
              </a:rPr>
              <a:t>, como na própria rede.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 nuvem, apenas cerca de um terço dos dados coletados pelo crescente grupo de sensores é processado na fonte. Mas, à medida que a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cresce, isso precisou mudar.</a:t>
            </a:r>
            <a:endParaRPr lang="pt-BR" sz="1200" dirty="0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fontAlgn="base"/>
            <a:endParaRPr lang="pt-B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CD08C-1CF3-46E0-AC41-E94A7C435C90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79431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smtClean="0">
                <a:latin typeface="Times New Roman"/>
                <a:ea typeface="Times New Roman"/>
                <a:cs typeface="Times New Roman"/>
                <a:sym typeface="Times New Roman"/>
              </a:rPr>
              <a:t>Surge como uma infraestrutura de computação na qual aplicações e serviços podem ser tratados tanto em servidores </a:t>
            </a:r>
            <a:r>
              <a:rPr lang="pt-BR" sz="1200" dirty="0" err="1" smtClean="0">
                <a:latin typeface="Times New Roman"/>
                <a:ea typeface="Times New Roman"/>
                <a:cs typeface="Times New Roman"/>
                <a:sym typeface="Times New Roman"/>
              </a:rPr>
              <a:t>cloud</a:t>
            </a:r>
            <a:r>
              <a:rPr lang="pt-BR" sz="1200" smtClean="0">
                <a:latin typeface="Times New Roman"/>
                <a:ea typeface="Times New Roman"/>
                <a:cs typeface="Times New Roman"/>
                <a:sym typeface="Times New Roman"/>
              </a:rPr>
              <a:t>, como na própria rede.</a:t>
            </a:r>
          </a:p>
          <a:p>
            <a:pPr fontAlgn="base"/>
            <a:endParaRPr lang="pt-B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CD08C-1CF3-46E0-AC41-E94A7C435C90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84495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smtClean="0">
                <a:latin typeface="Times New Roman"/>
                <a:ea typeface="Times New Roman"/>
                <a:cs typeface="Times New Roman"/>
                <a:sym typeface="Times New Roman"/>
              </a:rPr>
              <a:t>Surge como uma infraestrutura de computação na qual aplicações e serviços podem ser tratados tanto em servidores </a:t>
            </a:r>
            <a:r>
              <a:rPr lang="pt-BR" sz="1200" dirty="0" err="1" smtClean="0">
                <a:latin typeface="Times New Roman"/>
                <a:ea typeface="Times New Roman"/>
                <a:cs typeface="Times New Roman"/>
                <a:sym typeface="Times New Roman"/>
              </a:rPr>
              <a:t>cloud</a:t>
            </a:r>
            <a:r>
              <a:rPr lang="pt-BR" sz="1200" smtClean="0">
                <a:latin typeface="Times New Roman"/>
                <a:ea typeface="Times New Roman"/>
                <a:cs typeface="Times New Roman"/>
                <a:sym typeface="Times New Roman"/>
              </a:rPr>
              <a:t>, como na própria rede.</a:t>
            </a:r>
          </a:p>
          <a:p>
            <a:pPr fontAlgn="base"/>
            <a:endParaRPr lang="pt-B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CD08C-1CF3-46E0-AC41-E94A7C435C90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91047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smtClean="0">
                <a:latin typeface="Times New Roman"/>
                <a:ea typeface="Times New Roman"/>
                <a:cs typeface="Times New Roman"/>
                <a:sym typeface="Times New Roman"/>
              </a:rPr>
              <a:t>Surge como uma infraestrutura de computação na qual aplicações e serviços podem ser tratados tanto em servidores </a:t>
            </a:r>
            <a:r>
              <a:rPr lang="pt-BR" sz="1200" dirty="0" err="1" smtClean="0">
                <a:latin typeface="Times New Roman"/>
                <a:ea typeface="Times New Roman"/>
                <a:cs typeface="Times New Roman"/>
                <a:sym typeface="Times New Roman"/>
              </a:rPr>
              <a:t>cloud</a:t>
            </a:r>
            <a:r>
              <a:rPr lang="pt-BR" sz="1200" smtClean="0">
                <a:latin typeface="Times New Roman"/>
                <a:ea typeface="Times New Roman"/>
                <a:cs typeface="Times New Roman"/>
                <a:sym typeface="Times New Roman"/>
              </a:rPr>
              <a:t>, como na própria rede.</a:t>
            </a:r>
          </a:p>
          <a:p>
            <a:pPr fontAlgn="base"/>
            <a:endParaRPr lang="pt-B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CD08C-1CF3-46E0-AC41-E94A7C435C90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7533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CD08C-1CF3-46E0-AC41-E94A7C435C90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24019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smtClean="0">
                <a:latin typeface="Times New Roman"/>
                <a:ea typeface="Times New Roman"/>
                <a:cs typeface="Times New Roman"/>
                <a:sym typeface="Times New Roman"/>
              </a:rPr>
              <a:t>Surge como uma infraestrutura de computação na qual aplicações e serviços podem ser tratados tanto em servidores </a:t>
            </a:r>
            <a:r>
              <a:rPr lang="pt-BR" sz="1200" dirty="0" err="1" smtClean="0">
                <a:latin typeface="Times New Roman"/>
                <a:ea typeface="Times New Roman"/>
                <a:cs typeface="Times New Roman"/>
                <a:sym typeface="Times New Roman"/>
              </a:rPr>
              <a:t>cloud</a:t>
            </a:r>
            <a:r>
              <a:rPr lang="pt-BR" sz="1200" smtClean="0">
                <a:latin typeface="Times New Roman"/>
                <a:ea typeface="Times New Roman"/>
                <a:cs typeface="Times New Roman"/>
                <a:sym typeface="Times New Roman"/>
              </a:rPr>
              <a:t>, como na própria rede.</a:t>
            </a:r>
          </a:p>
          <a:p>
            <a:pPr fontAlgn="base"/>
            <a:endParaRPr lang="pt-B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CD08C-1CF3-46E0-AC41-E94A7C435C90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66049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smtClean="0">
                <a:latin typeface="Times New Roman"/>
                <a:ea typeface="Times New Roman"/>
                <a:cs typeface="Times New Roman"/>
                <a:sym typeface="Times New Roman"/>
              </a:rPr>
              <a:t>Surge como uma infraestrutura de computação na qual aplicações e serviços podem ser tratados tanto em servidores </a:t>
            </a:r>
            <a:r>
              <a:rPr lang="pt-BR" sz="1200" dirty="0" err="1" smtClean="0">
                <a:latin typeface="Times New Roman"/>
                <a:ea typeface="Times New Roman"/>
                <a:cs typeface="Times New Roman"/>
                <a:sym typeface="Times New Roman"/>
              </a:rPr>
              <a:t>cloud</a:t>
            </a:r>
            <a:r>
              <a:rPr lang="pt-BR" sz="1200" dirty="0" smtClean="0">
                <a:latin typeface="Times New Roman"/>
                <a:ea typeface="Times New Roman"/>
                <a:cs typeface="Times New Roman"/>
                <a:sym typeface="Times New Roman"/>
              </a:rPr>
              <a:t>, como na própria rede.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 smtClean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CD08C-1CF3-46E0-AC41-E94A7C435C90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18802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Ao utilizar a arquitetura de Fog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Computing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é possível melhorar a eficiência e reduzir a quantidade de dados transportados para a nuvem para fins de processamento, análise e armazenamento. Além da eficiência, essa estrutura computacional também pode ser aplicado por motivos de segurança da informação e conformidade.</a:t>
            </a:r>
            <a:endParaRPr lang="pt-BR" sz="1200" dirty="0" smtClean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CD08C-1CF3-46E0-AC41-E94A7C435C90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06222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smtClean="0">
                <a:latin typeface="Times New Roman"/>
                <a:ea typeface="Times New Roman"/>
                <a:cs typeface="Times New Roman"/>
                <a:sym typeface="Times New Roman"/>
              </a:rPr>
              <a:t>Surge como uma infraestrutura de computação na qual aplicações e serviços podem ser tratados tanto em servidores </a:t>
            </a:r>
            <a:r>
              <a:rPr lang="pt-BR" sz="1200" dirty="0" err="1" smtClean="0">
                <a:latin typeface="Times New Roman"/>
                <a:ea typeface="Times New Roman"/>
                <a:cs typeface="Times New Roman"/>
                <a:sym typeface="Times New Roman"/>
              </a:rPr>
              <a:t>cloud</a:t>
            </a:r>
            <a:r>
              <a:rPr lang="pt-BR" sz="1200" dirty="0" smtClean="0">
                <a:latin typeface="Times New Roman"/>
                <a:ea typeface="Times New Roman"/>
                <a:cs typeface="Times New Roman"/>
                <a:sym typeface="Times New Roman"/>
              </a:rPr>
              <a:t>, como na própria rede.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 smtClean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CD08C-1CF3-46E0-AC41-E94A7C435C90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70478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mesmo ecossistema de computação em névoa pode respeitar diferentes arquiteturas, que podem coexistir em um mesmo arranjo.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Times New Roman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(i) névoas privadas referem-se a estruturas privadas de computação em névoa, normalmente utilizam arquiteturas F2C ou proprietárias; (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névoas públicas consistem em estruturas públicas (e.g., </a:t>
            </a:r>
            <a:r>
              <a:rPr lang="pt-BR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</a:t>
            </a:r>
            <a:r>
              <a:rPr lang="pt-B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cities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em arquiteturas F2C, utilizando protocolos abertos e potencialmente também computação distribuída (e.g., um </a:t>
            </a:r>
            <a:r>
              <a:rPr lang="pt-BR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 (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iii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pt-BR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indie</a:t>
            </a:r>
            <a:r>
              <a:rPr lang="pt-B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fogs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são estruturas que utilizam os dispositivos do próprio usuário final (como celular, roteador, carro, sensores, etc.) como parte do nó de névoa, permitindo maior interoperabilidade de serviços e também incluindo integração de redes privadas e públicas.</a:t>
            </a:r>
            <a:endParaRPr lang="pt-BR" sz="1200" dirty="0" smtClean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CD08C-1CF3-46E0-AC41-E94A7C435C90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72889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 smtClean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CD08C-1CF3-46E0-AC41-E94A7C435C90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8966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 smtClean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CD08C-1CF3-46E0-AC41-E94A7C435C90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06344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Veículos autônomos podem se beneficiar da computação em névoa através de respostas mais rápidas em situações que demandem agilidade, uma vez que parte do processamento pode ser executada localmente, sem a necessidade de se estabelecer uma “conexão completa” com a nuvem.</a:t>
            </a:r>
            <a:endParaRPr lang="pt-BR" sz="1200" dirty="0" smtClean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CD08C-1CF3-46E0-AC41-E94A7C435C90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69308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Outro exemplo prático, é um motor a jato, que pode produzir assombrosos 10TB de dados sobre desempenho e condição em 30 minutos. Muitas vezes seria inviável enviar todos os dados capturados pelos sensores para uma nuvem, e transmitir as respostas da nuvem de volta para que o jato responda adequadamente.</a:t>
            </a:r>
            <a:endParaRPr lang="pt-BR" sz="1200" dirty="0" smtClean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CD08C-1CF3-46E0-AC41-E94A7C435C90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80417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Outro exemplo prático, é um motor a jato, que pode produzir assombrosos 10TB de dados sobre desempenho e condição em 30 minutos. </a:t>
            </a:r>
            <a:r>
              <a:rPr lang="pt-B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Muitas vezes seria inviável enviar todos os dados capturados pelos sensores para uma nuvem, e transmitir as respostas da nuvem de volta para que o jato responda adequadamente.</a:t>
            </a:r>
            <a:endParaRPr lang="pt-BR" sz="1200" dirty="0" smtClean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CD08C-1CF3-46E0-AC41-E94A7C435C90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345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CD08C-1CF3-46E0-AC41-E94A7C435C90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26043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 smtClean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CD08C-1CF3-46E0-AC41-E94A7C435C90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44209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 smtClean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CD08C-1CF3-46E0-AC41-E94A7C435C90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25125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 smtClean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CD08C-1CF3-46E0-AC41-E94A7C435C90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14315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 tipo de computação é um avanço na tecnologia de computação distribuída, transportando o processamento de dados sobre a aplicação ou do projeto diretamente para o local onde é necessário – sem a necessidade do tráfego destas informações para a nuvem.</a:t>
            </a:r>
            <a:endParaRPr lang="pt-BR" sz="1200" dirty="0" smtClean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CD08C-1CF3-46E0-AC41-E94A7C435C90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38310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pt-BR" sz="1200" dirty="0" smtClean="0">
                <a:latin typeface="Times New Roman"/>
                <a:ea typeface="Times New Roman"/>
                <a:cs typeface="Times New Roman"/>
                <a:sym typeface="Times New Roman"/>
              </a:rPr>
              <a:t>Isso ajuda a reduzir a largura de banda necessária para as comunicações entre os aparelhos e a rede.</a:t>
            </a:r>
            <a:endParaRPr lang="pt-BR" sz="1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CD08C-1CF3-46E0-AC41-E94A7C435C90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82000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pt-BR" sz="1200" dirty="0" smtClean="0">
                <a:latin typeface="Times New Roman"/>
                <a:ea typeface="Times New Roman"/>
                <a:cs typeface="Times New Roman"/>
                <a:sym typeface="Times New Roman"/>
              </a:rPr>
              <a:t>Isso ajuda a reduzir a largura de banda necessária para as comunicações entre os aparelhos e a rede.</a:t>
            </a:r>
          </a:p>
          <a:p>
            <a:pPr marL="45720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endParaRPr lang="pt-BR" sz="1200" dirty="0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Falando num termo mais técnico, a </a:t>
            </a:r>
            <a:r>
              <a:rPr lang="pt-BR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edge</a:t>
            </a:r>
            <a:r>
              <a:rPr lang="pt-B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computing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denota o conceito de dispositivos que possuem a habilidade de realizar processamentos e análises avançadas e vem ganhando um grande impulso com o desenvolvimento de processadores e sistemas computacionais mais potentes, presentes nos dispositivos móveis.</a:t>
            </a:r>
            <a:endParaRPr lang="pt-BR" sz="1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CD08C-1CF3-46E0-AC41-E94A7C435C90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23449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endParaRPr lang="pt-BR" sz="1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CD08C-1CF3-46E0-AC41-E94A7C435C90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16180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pt-BR" sz="1200" dirty="0" smtClean="0">
                <a:latin typeface="Times New Roman"/>
                <a:ea typeface="Times New Roman"/>
                <a:cs typeface="Times New Roman"/>
                <a:sym typeface="Times New Roman"/>
              </a:rPr>
              <a:t>Isso ajuda a reduzir a largura de banda necessária para as comunicações entre os aparelhos e a rede.</a:t>
            </a:r>
          </a:p>
          <a:p>
            <a:pPr marL="45720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endParaRPr lang="pt-BR" sz="1200" dirty="0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 internet das coisas, o recolhimento de dados é feito por meio dos dispositivos, que reúnem o que foi coletado — a quantidade deles depende do equipamento — e então os dados armazenados são enviados a um centro, ou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 processamento. 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 vez de levar tudo para esses centros ou para a nuvem, 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edge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computing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“classifica” esses dados de forma local e separa aqueles que podem ser processados ali mesmo, diminuindo então o tráfego de dados e a necessidade de enviá-los.</a:t>
            </a:r>
          </a:p>
          <a:p>
            <a:pPr marL="45720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endParaRPr lang="pt-BR" sz="1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CD08C-1CF3-46E0-AC41-E94A7C435C90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01770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endParaRPr lang="pt-BR" sz="1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CD08C-1CF3-46E0-AC41-E94A7C435C90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39318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pt-BR" sz="1200" dirty="0" smtClean="0">
                <a:latin typeface="Times New Roman"/>
                <a:ea typeface="Times New Roman"/>
                <a:cs typeface="Times New Roman"/>
                <a:sym typeface="Times New Roman"/>
              </a:rPr>
              <a:t>Ao contrário do que alguns especialistas imaginavam, o </a:t>
            </a:r>
            <a:r>
              <a:rPr lang="pt-BR" sz="1200" dirty="0" err="1" smtClean="0">
                <a:latin typeface="Times New Roman"/>
                <a:ea typeface="Times New Roman"/>
                <a:cs typeface="Times New Roman"/>
                <a:sym typeface="Times New Roman"/>
              </a:rPr>
              <a:t>edge</a:t>
            </a:r>
            <a:r>
              <a:rPr lang="pt-BR" sz="1200" dirty="0" smtClean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BR" sz="1200" dirty="0" err="1" smtClean="0">
                <a:latin typeface="Times New Roman"/>
                <a:ea typeface="Times New Roman"/>
                <a:cs typeface="Times New Roman"/>
                <a:sym typeface="Times New Roman"/>
              </a:rPr>
              <a:t>computing</a:t>
            </a:r>
            <a:r>
              <a:rPr lang="pt-BR" sz="1200" dirty="0" smtClean="0">
                <a:latin typeface="Times New Roman"/>
                <a:ea typeface="Times New Roman"/>
                <a:cs typeface="Times New Roman"/>
                <a:sym typeface="Times New Roman"/>
              </a:rPr>
              <a:t> não veio para acabar com o </a:t>
            </a:r>
            <a:r>
              <a:rPr lang="pt-BR" sz="1200" dirty="0" err="1" smtClean="0">
                <a:latin typeface="Times New Roman"/>
                <a:ea typeface="Times New Roman"/>
                <a:cs typeface="Times New Roman"/>
                <a:sym typeface="Times New Roman"/>
              </a:rPr>
              <a:t>cloud</a:t>
            </a:r>
            <a:r>
              <a:rPr lang="pt-BR" sz="1200" dirty="0" smtClean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BR" sz="1200" dirty="0" err="1" smtClean="0">
                <a:latin typeface="Times New Roman"/>
                <a:ea typeface="Times New Roman"/>
                <a:cs typeface="Times New Roman"/>
                <a:sym typeface="Times New Roman"/>
              </a:rPr>
              <a:t>computing</a:t>
            </a:r>
            <a:r>
              <a:rPr lang="pt-BR" sz="1200" dirty="0" smtClean="0">
                <a:latin typeface="Times New Roman"/>
                <a:ea typeface="Times New Roman"/>
                <a:cs typeface="Times New Roman"/>
                <a:sym typeface="Times New Roman"/>
              </a:rPr>
              <a:t> ou substituí-lo, mas para atuar em conjunto com ele e trazer ainda mais benefícios para as empresas.</a:t>
            </a:r>
            <a:endParaRPr lang="pt-BR" sz="1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CD08C-1CF3-46E0-AC41-E94A7C435C90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4200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CD08C-1CF3-46E0-AC41-E94A7C435C90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52267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endParaRPr lang="pt-BR" sz="1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CD08C-1CF3-46E0-AC41-E94A7C435C90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60384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endParaRPr lang="pt-BR" sz="1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CD08C-1CF3-46E0-AC41-E94A7C435C90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18608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endParaRPr lang="pt-BR" sz="1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CD08C-1CF3-46E0-AC41-E94A7C435C90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40805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exemplificar o uso da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edge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computing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processar dados em tempo real, podemos pensar em uma fábrica moderna. No chão da fábrica, os sensores de 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Internet das Coisas (</a:t>
            </a:r>
            <a:r>
              <a:rPr lang="pt-B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IoT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)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geram um fluxo contínuo de dados que pode ser usado para evitar interrupções e melhorar as operações. Estima-se que uma fábrica moderna com 2.000 equipamentos possa gerar 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2.200 </a:t>
            </a:r>
            <a:r>
              <a:rPr lang="pt-B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terabytes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 de dados por mês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Portanto, é mais rápido e econômico processar esse volume de dados quando ele está mais próximo do equipamento, em vez de transmiti-lo para um datacenter remoto primeiro.</a:t>
            </a:r>
            <a:endParaRPr lang="pt-BR" sz="1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CD08C-1CF3-46E0-AC41-E94A7C435C90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99862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 dispositivos conectados para acompanhar a saúde do solo, do rebanho e das plantações, muitos dados valiosos são captados. Porém, a </a:t>
            </a:r>
            <a:r>
              <a:rPr lang="pt-B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conectividade na área rural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pode deixar a desejar. Assim, os dispositivos Edge podem filtrar e realizar uma análise preliminar baseada em prioridades, redirecionando o que for necessário e poupando conexão.</a:t>
            </a:r>
            <a:endParaRPr lang="pt-BR" sz="1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CD08C-1CF3-46E0-AC41-E94A7C435C90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96311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 exemplo, em uma refinaria, sensores ajudam a detectar problemas como alta pressão em canos. Assim, a rápida análise desses dados, feita por meio do Edge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Computing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resulta também em uma resposta ágil, podendo até evitar acidentes. </a:t>
            </a:r>
            <a:endParaRPr lang="pt-BR" sz="1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CD08C-1CF3-46E0-AC41-E94A7C435C90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10166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5G: a </a:t>
            </a:r>
            <a:r>
              <a:rPr lang="pt-B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Edge </a:t>
            </a:r>
            <a:r>
              <a:rPr lang="pt-BR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Computing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 a 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rede 5G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têm uma relação simbiótica. Um exemplo disso é o veículo autônomo, cujas reações em tempo real dependem tanto da velocidade de processamento da computação de borda quanto da baixa latência do 5G. </a:t>
            </a:r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vantagens que ambas as tecnologias oferecem dependem uma da outra para atingir seu potencial máximo.</a:t>
            </a:r>
          </a:p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 Data: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nem todas a informações transmitidas pelos dispositivos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que formam o universo </a:t>
            </a:r>
            <a:r>
              <a:rPr lang="pt-BR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Big Data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são realmente úteis, o que torna mais lento os trabalhos de análise devido ao excesso de dados. É aqui onde a computação de borda pode fazer um importante trabalho de filtro, enviando para a nuvem apenas as informações relevantes de acordo com os parâmetros predefinidos e reduzindo o consumo energético.</a:t>
            </a:r>
          </a:p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</a:t>
            </a:r>
            <a:r>
              <a:rPr lang="pt-B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Learning: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os algoritmos do </a:t>
            </a:r>
            <a:r>
              <a:rPr lang="pt-BR" sz="1200" b="0" i="1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Machine</a:t>
            </a:r>
            <a:r>
              <a:rPr lang="pt-BR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 Learning</a:t>
            </a:r>
            <a:r>
              <a:rPr lang="pt-B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somados à </a:t>
            </a:r>
            <a:r>
              <a:rPr lang="pt-B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Edge </a:t>
            </a:r>
            <a:r>
              <a:rPr lang="pt-BR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Computing</a:t>
            </a:r>
            <a:r>
              <a:rPr lang="pt-B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permitem que os dispositivos conectados reajam em tempo real e </a:t>
            </a:r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possam ir aprendendo padrões para tomar decisões mais inteligentes no futuro.</a:t>
            </a: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45720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endParaRPr lang="pt-BR" sz="1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CD08C-1CF3-46E0-AC41-E94A7C435C90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49582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Edge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Computing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permite que você tenha dispositivos na borda para realizar algum trabalho, mas exige conectividade na nuvem para oferecer uma experiência completa. Por isso, o ideal é que você seja capaz de mover facilmente a computação da nuvem para a borda, de acordo com a demanda de trabalho da aplicação.</a:t>
            </a:r>
          </a:p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empresas precisam descobrir o melhor lugar no sistema para realizar 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computing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específico para entregar o resultado e o valor necessários a seus clientes. Trata-se de combinar computação de borda (Edge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Computing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 em névoa (Fog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Computing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e em nuvem (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Computing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CD08C-1CF3-46E0-AC41-E94A7C435C90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37616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pt-BR" sz="1200" dirty="0" smtClean="0">
                <a:latin typeface="Times New Roman"/>
                <a:ea typeface="Times New Roman"/>
                <a:cs typeface="Times New Roman"/>
                <a:sym typeface="Times New Roman"/>
              </a:rPr>
              <a:t>Isso ajuda a reduzir a largura de banda necessária para as comunicações entre os aparelhos e a rede.</a:t>
            </a:r>
            <a:endParaRPr lang="pt-BR" sz="1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CD08C-1CF3-46E0-AC41-E94A7C435C90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80791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pt-BR" sz="1200" dirty="0" smtClean="0">
                <a:latin typeface="Times New Roman"/>
                <a:ea typeface="Times New Roman"/>
                <a:cs typeface="Times New Roman"/>
                <a:sym typeface="Times New Roman"/>
              </a:rPr>
              <a:t>Isso ajuda a reduzir a largura de banda necessária para as comunicações entre os aparelhos e a rede.</a:t>
            </a:r>
            <a:endParaRPr lang="pt-BR" sz="1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CD08C-1CF3-46E0-AC41-E94A7C435C90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9121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pt-B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CD08C-1CF3-46E0-AC41-E94A7C435C90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51344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pt-BR" sz="1200" dirty="0" smtClean="0">
                <a:latin typeface="Times New Roman"/>
                <a:ea typeface="Times New Roman"/>
                <a:cs typeface="Times New Roman"/>
                <a:sym typeface="Times New Roman"/>
              </a:rPr>
              <a:t>Isso ajuda a reduzir a largura de banda necessária para as comunicações entre os aparelhos e a rede.</a:t>
            </a:r>
            <a:endParaRPr lang="pt-BR" sz="1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CD08C-1CF3-46E0-AC41-E94A7C435C90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97343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pt-BR" sz="1200" dirty="0" smtClean="0">
                <a:latin typeface="Times New Roman"/>
                <a:ea typeface="Times New Roman"/>
                <a:cs typeface="Times New Roman"/>
                <a:sym typeface="Times New Roman"/>
              </a:rPr>
              <a:t>Isso ajuda a reduzir a largura de banda necessária para as comunicações entre os aparelhos e a rede.</a:t>
            </a:r>
            <a:endParaRPr lang="pt-BR" sz="1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CD08C-1CF3-46E0-AC41-E94A7C435C90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2654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pagamento é feito conforme a utilização, ajudando também a reduzir os custos com operação, execução de infraestrutura e escalonamento das soluções.</a:t>
            </a:r>
          </a:p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computação em nuvem também tem o benefício da distribuição geográfica dos recursos por parte do fornecedor do serviço, melhorando a capacidade de ação caso haja alguma queda ou falha nos serviços.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CD08C-1CF3-46E0-AC41-E94A7C435C90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2104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CD08C-1CF3-46E0-AC41-E94A7C435C90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2486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Entre os principais serviços de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IaaS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estão a hospedagem de sites e armazenamento de dados. </a:t>
            </a:r>
          </a:p>
          <a:p>
            <a:pPr fontAlgn="base"/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 que utilizar a </a:t>
            </a:r>
            <a:r>
              <a:rPr lang="pt-B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IaaS</a:t>
            </a: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fontAlgn="base"/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Podemos pensar que a grande vantagem dessa tarifa é a sua escalabilidade. Afinal, em um mês, você pode requerer alguns servidores virtuais onde armazenará poucos dados e terá pouco tráfego, enquanto pode pedir o dobro no próximo.</a:t>
            </a:r>
          </a:p>
          <a:p>
            <a:pPr fontAlgn="base"/>
            <a:endParaRPr lang="pt-BR" dirty="0" smtClean="0"/>
          </a:p>
          <a:p>
            <a:pPr fontAlgn="base"/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Quem deve usar?</a:t>
            </a:r>
          </a:p>
          <a:p>
            <a:pPr fontAlgn="base"/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uso do 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IaaS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é recomendado para pequenas e médias empresas que estão crescendo tão rapidamente que a infraestrutura não seria capaz de acompanhar, além daquelas que tenham demandas voláteis, como lojas virtuais.</a:t>
            </a:r>
          </a:p>
          <a:p>
            <a:pPr fontAlgn="base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CD08C-1CF3-46E0-AC41-E94A7C435C90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3198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Imagine que você contratou uma ótima solução para a sua empresa — que funciona na nuvem —, mas que não possui um recurso personalizado essencial para o seu trabalho.</a:t>
            </a:r>
          </a:p>
          <a:p>
            <a:pPr fontAlgn="base"/>
            <a:endParaRPr lang="pt-BR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PaaS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dá suporte ao ciclo de vida do aplicativo Web completo: compilação, teste, implantação, gerenciamento e atualização.</a:t>
            </a:r>
          </a:p>
          <a:p>
            <a:pPr fontAlgn="base"/>
            <a:endParaRPr lang="pt-BR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PaaS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inclui infraestrutura, como servidores, armazenamento e rede, também middleware, ferramentas de desenvolvimento, sistemas de gerenciamento de banco de dados, serviços de BI e muito mais. </a:t>
            </a:r>
            <a:endParaRPr lang="pt-BR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pt-BR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Nesse cenário, o 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PaaS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surge como o ideal porque é, como o próprio nome diz, uma plataforma que pode criar, hospedar e gerir esse aplicativo.</a:t>
            </a:r>
          </a:p>
          <a:p>
            <a:endParaRPr lang="pt-BR" dirty="0" smtClean="0"/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Tudo isso é feito utilizando a infraestrutura na nuvem. Ou seja, o time de desenvolvimento tem uma infraestrutura completa e moderna à disposição, sem que sejam necessários altos investimentos.</a:t>
            </a:r>
          </a:p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 que utilizar a </a:t>
            </a:r>
            <a:r>
              <a:rPr lang="pt-B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PaaS</a:t>
            </a: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fontAlgn="base"/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Aqui, a grande vantagem é que a equipe de desenvolvimento só precisa se preocupar com a programação do software, pois o gerenciamento, manutenção e atualização da infraestrutura ficam a cargo do fornecedor.</a:t>
            </a:r>
          </a:p>
          <a:p>
            <a:pPr fontAlgn="base"/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Além disso, outro ponto a favor desse outro dos modelos de nuvem é que várias ferramentas de desenvolvimento de software são oferecidas na plataforma.</a:t>
            </a:r>
          </a:p>
          <a:p>
            <a:pPr fontAlgn="base"/>
            <a:endParaRPr lang="pt-BR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pt-BR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CD08C-1CF3-46E0-AC41-E94A7C435C90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2986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49303-EFFD-40FB-A1B6-BB25866C13BD}" type="datetimeFigureOut">
              <a:rPr lang="pt-BR" smtClean="0"/>
              <a:pPr/>
              <a:t>24/05/2022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F8E0A-46D9-490C-AFD6-6CBADB78EBE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49303-EFFD-40FB-A1B6-BB25866C13BD}" type="datetimeFigureOut">
              <a:rPr lang="pt-BR" smtClean="0"/>
              <a:pPr/>
              <a:t>24/05/2022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F8E0A-46D9-490C-AFD6-6CBADB78EBE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49303-EFFD-40FB-A1B6-BB25866C13BD}" type="datetimeFigureOut">
              <a:rPr lang="pt-BR" smtClean="0"/>
              <a:pPr/>
              <a:t>24/05/2022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F8E0A-46D9-490C-AFD6-6CBADB78EBE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49303-EFFD-40FB-A1B6-BB25866C13BD}" type="datetimeFigureOut">
              <a:rPr lang="pt-BR" smtClean="0"/>
              <a:pPr/>
              <a:t>24/05/2022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F8E0A-46D9-490C-AFD6-6CBADB78EBE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49303-EFFD-40FB-A1B6-BB25866C13BD}" type="datetimeFigureOut">
              <a:rPr lang="pt-BR" smtClean="0"/>
              <a:pPr/>
              <a:t>24/05/2022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F8E0A-46D9-490C-AFD6-6CBADB78EBE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49303-EFFD-40FB-A1B6-BB25866C13BD}" type="datetimeFigureOut">
              <a:rPr lang="pt-BR" smtClean="0"/>
              <a:pPr/>
              <a:t>24/05/2022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F8E0A-46D9-490C-AFD6-6CBADB78EBE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49303-EFFD-40FB-A1B6-BB25866C13BD}" type="datetimeFigureOut">
              <a:rPr lang="pt-BR" smtClean="0"/>
              <a:pPr/>
              <a:t>24/05/2022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F8E0A-46D9-490C-AFD6-6CBADB78EBE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49303-EFFD-40FB-A1B6-BB25866C13BD}" type="datetimeFigureOut">
              <a:rPr lang="pt-BR" smtClean="0"/>
              <a:pPr/>
              <a:t>24/05/2022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F8E0A-46D9-490C-AFD6-6CBADB78EBE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49303-EFFD-40FB-A1B6-BB25866C13BD}" type="datetimeFigureOut">
              <a:rPr lang="pt-BR" smtClean="0"/>
              <a:pPr/>
              <a:t>24/05/2022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F8E0A-46D9-490C-AFD6-6CBADB78EBE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49303-EFFD-40FB-A1B6-BB25866C13BD}" type="datetimeFigureOut">
              <a:rPr lang="pt-BR" smtClean="0"/>
              <a:pPr/>
              <a:t>24/05/2022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F8E0A-46D9-490C-AFD6-6CBADB78EBE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49303-EFFD-40FB-A1B6-BB25866C13BD}" type="datetimeFigureOut">
              <a:rPr lang="pt-BR" smtClean="0"/>
              <a:pPr/>
              <a:t>24/05/2022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F8E0A-46D9-490C-AFD6-6CBADB78EBE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D49303-EFFD-40FB-A1B6-BB25866C13BD}" type="datetimeFigureOut">
              <a:rPr lang="pt-BR" smtClean="0"/>
              <a:pPr/>
              <a:t>24/05/2022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F8E0A-46D9-490C-AFD6-6CBADB78EBE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4515966"/>
            <a:ext cx="6821352" cy="313544"/>
          </a:xfrm>
        </p:spPr>
        <p:txBody>
          <a:bodyPr>
            <a:noAutofit/>
          </a:bodyPr>
          <a:lstStyle/>
          <a:p>
            <a:pPr algn="l"/>
            <a:r>
              <a:rPr lang="pt-BR" sz="1200" dirty="0" smtClean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Sistemas Distribuídos – 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IF </a:t>
            </a:r>
            <a:r>
              <a:rPr lang="pt-BR" sz="1200" dirty="0" err="1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SertãoPE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Campus Salgueiro</a:t>
            </a:r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043608" y="195486"/>
            <a:ext cx="7776864" cy="1224136"/>
          </a:xfrm>
        </p:spPr>
        <p:txBody>
          <a:bodyPr anchor="ctr">
            <a:noAutofit/>
          </a:bodyPr>
          <a:lstStyle/>
          <a:p>
            <a:pPr>
              <a:spcBef>
                <a:spcPts val="1200"/>
              </a:spcBef>
              <a:buNone/>
            </a:pPr>
            <a:r>
              <a:rPr lang="pt-BR" sz="2800" b="1" dirty="0" smtClean="0">
                <a:solidFill>
                  <a:srgbClr val="31859C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1.3. Categorias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77149" cy="5143500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1052247" y="1131590"/>
            <a:ext cx="4023809" cy="3240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Como as possibilidades da computação em nuvem são amplas, os profissionais de tecnologia costumam dividir os serviços prestados em 3 categorias:</a:t>
            </a:r>
          </a:p>
        </p:txBody>
      </p:sp>
      <p:sp>
        <p:nvSpPr>
          <p:cNvPr id="3" name="Retângulo de cantos arredondados 2"/>
          <p:cNvSpPr/>
          <p:nvPr/>
        </p:nvSpPr>
        <p:spPr>
          <a:xfrm>
            <a:off x="5436096" y="1190278"/>
            <a:ext cx="2808312" cy="864096"/>
          </a:xfrm>
          <a:prstGeom prst="roundRect">
            <a:avLst/>
          </a:prstGeom>
          <a:solidFill>
            <a:srgbClr val="4F6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800" b="1" dirty="0" err="1" smtClean="0"/>
              <a:t>IaaS</a:t>
            </a:r>
            <a:endParaRPr lang="pt-BR" sz="4800" b="1" dirty="0"/>
          </a:p>
        </p:txBody>
      </p:sp>
      <p:sp>
        <p:nvSpPr>
          <p:cNvPr id="9" name="Retângulo de cantos arredondados 8"/>
          <p:cNvSpPr/>
          <p:nvPr/>
        </p:nvSpPr>
        <p:spPr>
          <a:xfrm>
            <a:off x="5436096" y="2198390"/>
            <a:ext cx="2808312" cy="864096"/>
          </a:xfrm>
          <a:prstGeom prst="roundRect">
            <a:avLst/>
          </a:prstGeom>
          <a:solidFill>
            <a:srgbClr val="4F6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800" b="1" dirty="0" err="1" smtClean="0"/>
              <a:t>PaaS</a:t>
            </a:r>
            <a:endParaRPr lang="pt-BR" sz="4800" b="1" dirty="0"/>
          </a:p>
        </p:txBody>
      </p:sp>
      <p:sp>
        <p:nvSpPr>
          <p:cNvPr id="10" name="Retângulo de cantos arredondados 9"/>
          <p:cNvSpPr/>
          <p:nvPr/>
        </p:nvSpPr>
        <p:spPr>
          <a:xfrm>
            <a:off x="5436096" y="3206502"/>
            <a:ext cx="2808312" cy="864096"/>
          </a:xfrm>
          <a:prstGeom prst="roundRect">
            <a:avLst/>
          </a:prstGeom>
          <a:solidFill>
            <a:srgbClr val="4F6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800" b="1" dirty="0"/>
              <a:t>S</a:t>
            </a:r>
            <a:r>
              <a:rPr lang="pt-BR" sz="4800" b="1" dirty="0" smtClean="0"/>
              <a:t>aaS</a:t>
            </a:r>
            <a:endParaRPr lang="pt-BR" sz="4800" b="1" dirty="0"/>
          </a:p>
        </p:txBody>
      </p:sp>
    </p:spTree>
    <p:extLst>
      <p:ext uri="{BB962C8B-B14F-4D97-AF65-F5344CB8AC3E}">
        <p14:creationId xmlns:p14="http://schemas.microsoft.com/office/powerpoint/2010/main" val="190910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4515966"/>
            <a:ext cx="6821352" cy="313544"/>
          </a:xfrm>
        </p:spPr>
        <p:txBody>
          <a:bodyPr>
            <a:noAutofit/>
          </a:bodyPr>
          <a:lstStyle/>
          <a:p>
            <a:pPr algn="l"/>
            <a:r>
              <a:rPr lang="pt-BR" sz="1200" dirty="0" smtClean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Sistemas Distribuídos – 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IF </a:t>
            </a:r>
            <a:r>
              <a:rPr lang="pt-BR" sz="1200" dirty="0" err="1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SertãoPE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Campus Salgueiro</a:t>
            </a:r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043608" y="195486"/>
            <a:ext cx="7776864" cy="936104"/>
          </a:xfrm>
        </p:spPr>
        <p:txBody>
          <a:bodyPr anchor="ctr">
            <a:noAutofit/>
          </a:bodyPr>
          <a:lstStyle/>
          <a:p>
            <a:pPr>
              <a:spcBef>
                <a:spcPts val="1200"/>
              </a:spcBef>
              <a:buNone/>
            </a:pPr>
            <a:r>
              <a:rPr lang="pt-BR" sz="2800" b="1" dirty="0" smtClean="0">
                <a:solidFill>
                  <a:srgbClr val="31859C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1.4. </a:t>
            </a:r>
            <a:r>
              <a:rPr lang="pt-BR" sz="2800" b="1" dirty="0" err="1" smtClean="0">
                <a:solidFill>
                  <a:srgbClr val="31859C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IaaS</a:t>
            </a:r>
            <a:r>
              <a:rPr lang="pt-BR" sz="2800" b="1" dirty="0">
                <a:solidFill>
                  <a:srgbClr val="31859C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- </a:t>
            </a:r>
            <a:r>
              <a:rPr lang="pt-BR" sz="2800" b="1" dirty="0" err="1">
                <a:solidFill>
                  <a:srgbClr val="31859C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Infrastructure</a:t>
            </a:r>
            <a:r>
              <a:rPr lang="pt-BR" sz="2800" b="1" dirty="0">
                <a:solidFill>
                  <a:srgbClr val="31859C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as a Service (Infraestrutura como Serviço)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77149" cy="5143500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1052248" y="1275606"/>
            <a:ext cx="4220800" cy="30963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pt-BR" sz="2000" dirty="0" smtClean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É 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 infraestrutura de TI </a:t>
            </a:r>
            <a:r>
              <a:rPr lang="pt-BR" sz="2000" b="1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automatizada e </a:t>
            </a:r>
            <a:r>
              <a:rPr lang="pt-BR" sz="2000" b="1" dirty="0" err="1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escalonável</a:t>
            </a:r>
            <a:r>
              <a:rPr lang="pt-BR" sz="2000" b="1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oferecida por uma empresa que utiliza os seus próprios servidores, oferecendo armazenamento, hospedagem e redes. </a:t>
            </a:r>
          </a:p>
        </p:txBody>
      </p:sp>
      <p:pic>
        <p:nvPicPr>
          <p:cNvPr id="3074" name="Picture 2" descr="IaaS, PaaS, CaaS and SaaS in cloud computing. Learn about each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047" y="1275606"/>
            <a:ext cx="3658794" cy="281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95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4515966"/>
            <a:ext cx="6821352" cy="313544"/>
          </a:xfrm>
        </p:spPr>
        <p:txBody>
          <a:bodyPr>
            <a:noAutofit/>
          </a:bodyPr>
          <a:lstStyle/>
          <a:p>
            <a:pPr algn="l"/>
            <a:r>
              <a:rPr lang="pt-BR" sz="1200" dirty="0" smtClean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Sistemas Distribuídos – 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IF </a:t>
            </a:r>
            <a:r>
              <a:rPr lang="pt-BR" sz="1200" dirty="0" err="1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SertãoPE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Campus Salgueiro</a:t>
            </a:r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043608" y="195486"/>
            <a:ext cx="7776864" cy="936104"/>
          </a:xfrm>
        </p:spPr>
        <p:txBody>
          <a:bodyPr anchor="ctr">
            <a:noAutofit/>
          </a:bodyPr>
          <a:lstStyle/>
          <a:p>
            <a:pPr>
              <a:spcBef>
                <a:spcPts val="1200"/>
              </a:spcBef>
              <a:buNone/>
            </a:pPr>
            <a:r>
              <a:rPr lang="pt-BR" sz="2800" b="1" dirty="0" smtClean="0">
                <a:solidFill>
                  <a:srgbClr val="31859C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1.5. </a:t>
            </a:r>
            <a:r>
              <a:rPr lang="pt-BR" sz="2800" b="1" dirty="0" err="1" smtClean="0">
                <a:solidFill>
                  <a:srgbClr val="31859C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PaaS</a:t>
            </a:r>
            <a:r>
              <a:rPr lang="pt-BR" sz="2800" b="1" dirty="0" smtClean="0">
                <a:solidFill>
                  <a:srgbClr val="31859C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pt-BR" sz="2800" b="1" dirty="0">
                <a:solidFill>
                  <a:srgbClr val="31859C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- Platform as a Service (Plataforma como Serviço)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77149" cy="5143500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1052247" y="1275606"/>
            <a:ext cx="4383849" cy="30963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Nesse modelo de nuvem, contrata-se um </a:t>
            </a:r>
            <a:r>
              <a:rPr lang="pt-BR" sz="2000" b="1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ambiente completo de desenvolvimento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, no qual é possível criar, modificar e otimizar softwares e aplicações</a:t>
            </a:r>
            <a:r>
              <a:rPr lang="pt-BR" sz="2000" dirty="0" smtClean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.</a:t>
            </a:r>
            <a:endParaRPr lang="pt-BR" sz="2000" dirty="0">
              <a:solidFill>
                <a:schemeClr val="accent3">
                  <a:lumMod val="50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5126" name="Picture 6" descr="What is PaaS (Platform as a Service)? - The Iron.io Blo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372" y="1779662"/>
            <a:ext cx="3329100" cy="22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59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4515966"/>
            <a:ext cx="6821352" cy="313544"/>
          </a:xfrm>
        </p:spPr>
        <p:txBody>
          <a:bodyPr>
            <a:noAutofit/>
          </a:bodyPr>
          <a:lstStyle/>
          <a:p>
            <a:pPr algn="l"/>
            <a:r>
              <a:rPr lang="pt-BR" sz="1200" dirty="0" smtClean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Sistemas Distribuídos – 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IF </a:t>
            </a:r>
            <a:r>
              <a:rPr lang="pt-BR" sz="1200" dirty="0" err="1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SertãoPE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Campus Salgueiro</a:t>
            </a:r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043608" y="195486"/>
            <a:ext cx="7776864" cy="936104"/>
          </a:xfrm>
        </p:spPr>
        <p:txBody>
          <a:bodyPr anchor="ctr">
            <a:noAutofit/>
          </a:bodyPr>
          <a:lstStyle/>
          <a:p>
            <a:pPr>
              <a:spcBef>
                <a:spcPts val="1200"/>
              </a:spcBef>
              <a:buNone/>
            </a:pPr>
            <a:r>
              <a:rPr lang="pt-BR" sz="2800" b="1" dirty="0" smtClean="0">
                <a:solidFill>
                  <a:srgbClr val="31859C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1.6. </a:t>
            </a:r>
            <a:r>
              <a:rPr lang="pt-BR" sz="2800" b="1" dirty="0">
                <a:solidFill>
                  <a:srgbClr val="31859C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</a:t>
            </a:r>
            <a:r>
              <a:rPr lang="pt-BR" sz="2800" b="1" dirty="0" smtClean="0">
                <a:solidFill>
                  <a:srgbClr val="31859C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aaS </a:t>
            </a:r>
            <a:r>
              <a:rPr lang="pt-BR" sz="2800" b="1" dirty="0">
                <a:solidFill>
                  <a:srgbClr val="31859C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- Software as a Service (Software como Serviço)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77149" cy="5143500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1052247" y="1275606"/>
            <a:ext cx="4383849" cy="30963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Nesse terceiro modelo de nuvem, você pode ter </a:t>
            </a:r>
            <a:r>
              <a:rPr lang="pt-BR" sz="2000" b="1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acesso ao software sem comprar a sua licença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, </a:t>
            </a:r>
            <a:r>
              <a:rPr lang="pt-BR" sz="2000" dirty="0" smtClean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ou até mesmo pagando. Muitos </a:t>
            </a:r>
            <a:r>
              <a:rPr lang="pt-BR" sz="2000" b="1" dirty="0" err="1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CRMs</a:t>
            </a:r>
            <a:r>
              <a:rPr lang="pt-BR" sz="2000" b="1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ou </a:t>
            </a:r>
            <a:r>
              <a:rPr lang="pt-BR" sz="2000" b="1" dirty="0" err="1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ERPs</a:t>
            </a:r>
            <a:r>
              <a:rPr lang="pt-BR" sz="2000" b="1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trabalham no sistema SaaS.</a:t>
            </a:r>
          </a:p>
        </p:txBody>
      </p:sp>
      <p:pic>
        <p:nvPicPr>
          <p:cNvPr id="6146" name="Picture 2" descr="diferença entre Softwares x SaaS. O SAAS PROMETE UMA IMPLEMENTAÇÃO MAIS… |  by Anna Julia Nogueira | Mediu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998" y="1707654"/>
            <a:ext cx="3950002" cy="250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57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4515966"/>
            <a:ext cx="6821352" cy="313544"/>
          </a:xfrm>
        </p:spPr>
        <p:txBody>
          <a:bodyPr>
            <a:noAutofit/>
          </a:bodyPr>
          <a:lstStyle/>
          <a:p>
            <a:pPr algn="l"/>
            <a:r>
              <a:rPr lang="pt-BR" sz="1200" dirty="0" smtClean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Sistemas Distribuídos – 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IF </a:t>
            </a:r>
            <a:r>
              <a:rPr lang="pt-BR" sz="1200" dirty="0" err="1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SertãoPE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Campus Salgueiro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77149" cy="5143500"/>
          </a:xfrm>
          <a:prstGeom prst="rect">
            <a:avLst/>
          </a:prstGeom>
        </p:spPr>
      </p:pic>
      <p:pic>
        <p:nvPicPr>
          <p:cNvPr id="7170" name="Picture 2" descr="Cloud Computing ou Computação na Nuvem é um modelo de computação que disponibiliza sob demanda os recursos do sistema de computador através de um ponto da sua conexão de Internet, sem qualquer necessidade de uma mídia física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68" y="339502"/>
            <a:ext cx="7986464" cy="399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37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899592" y="1779662"/>
            <a:ext cx="73803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Computação em Névoa</a:t>
            </a:r>
            <a:endParaRPr lang="pt-BR" sz="60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33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4515966"/>
            <a:ext cx="6821352" cy="313544"/>
          </a:xfrm>
        </p:spPr>
        <p:txBody>
          <a:bodyPr>
            <a:noAutofit/>
          </a:bodyPr>
          <a:lstStyle/>
          <a:p>
            <a:pPr algn="l"/>
            <a:r>
              <a:rPr lang="pt-BR" sz="1200" dirty="0" smtClean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Sistemas Distribuídos – 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IF </a:t>
            </a:r>
            <a:r>
              <a:rPr lang="pt-BR" sz="1200" dirty="0" err="1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SertãoPE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Campus Salgueiro</a:t>
            </a:r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043608" y="195486"/>
            <a:ext cx="7776864" cy="792088"/>
          </a:xfrm>
        </p:spPr>
        <p:txBody>
          <a:bodyPr anchor="ctr">
            <a:noAutofit/>
          </a:bodyPr>
          <a:lstStyle/>
          <a:p>
            <a:pPr>
              <a:spcBef>
                <a:spcPts val="1200"/>
              </a:spcBef>
              <a:buNone/>
            </a:pPr>
            <a:r>
              <a:rPr lang="pt-BR" sz="2800" b="1" dirty="0" smtClean="0">
                <a:solidFill>
                  <a:srgbClr val="31859C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2.1. Introdução</a:t>
            </a:r>
            <a:endParaRPr lang="pt-BR" sz="2800" b="1" dirty="0">
              <a:solidFill>
                <a:srgbClr val="31859C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77149" cy="5143500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1052247" y="987574"/>
            <a:ext cx="7768225" cy="3384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 </a:t>
            </a:r>
            <a:r>
              <a:rPr lang="pt-BR" sz="2000" b="1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Internet das Coisas (</a:t>
            </a:r>
            <a:r>
              <a:rPr lang="pt-BR" sz="2000" b="1" dirty="0" err="1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IoT</a:t>
            </a:r>
            <a:r>
              <a:rPr lang="pt-BR" sz="2000" b="1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)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representa uma notável transformação na maneira como o nosso mundo irá interagir em breve</a:t>
            </a:r>
            <a:r>
              <a:rPr lang="pt-BR" sz="2000" dirty="0" smtClean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.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No entanto, para alcançar seu pleno desenvolvimento, a </a:t>
            </a:r>
            <a:r>
              <a:rPr lang="pt-BR" sz="2000" dirty="0" err="1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IoT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ainda esbarra em um obstáculo, que ainda não foi transposto pela </a:t>
            </a:r>
            <a:r>
              <a:rPr lang="pt-BR" sz="2000" dirty="0" err="1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Cloud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pt-BR" sz="2000" dirty="0" err="1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Computing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: a </a:t>
            </a:r>
            <a:r>
              <a:rPr lang="pt-BR" sz="2000" b="1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limitação da largura de banda. </a:t>
            </a:r>
          </a:p>
        </p:txBody>
      </p:sp>
    </p:spTree>
    <p:extLst>
      <p:ext uri="{BB962C8B-B14F-4D97-AF65-F5344CB8AC3E}">
        <p14:creationId xmlns:p14="http://schemas.microsoft.com/office/powerpoint/2010/main" val="208072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4515966"/>
            <a:ext cx="6821352" cy="313544"/>
          </a:xfrm>
        </p:spPr>
        <p:txBody>
          <a:bodyPr>
            <a:noAutofit/>
          </a:bodyPr>
          <a:lstStyle/>
          <a:p>
            <a:pPr algn="l"/>
            <a:r>
              <a:rPr lang="pt-BR" sz="1200" dirty="0" smtClean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Sistemas Distribuídos – 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IF </a:t>
            </a:r>
            <a:r>
              <a:rPr lang="pt-BR" sz="1200" dirty="0" err="1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SertãoPE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Campus Salgueiro</a:t>
            </a:r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043608" y="195486"/>
            <a:ext cx="7776864" cy="792088"/>
          </a:xfrm>
        </p:spPr>
        <p:txBody>
          <a:bodyPr anchor="ctr">
            <a:noAutofit/>
          </a:bodyPr>
          <a:lstStyle/>
          <a:p>
            <a:pPr>
              <a:spcBef>
                <a:spcPts val="1200"/>
              </a:spcBef>
              <a:buNone/>
            </a:pPr>
            <a:r>
              <a:rPr lang="pt-BR" sz="2800" b="1" dirty="0" smtClean="0">
                <a:solidFill>
                  <a:srgbClr val="31859C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2.2. Definição</a:t>
            </a:r>
            <a:endParaRPr lang="pt-BR" sz="2800" b="1" dirty="0">
              <a:solidFill>
                <a:srgbClr val="31859C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77149" cy="5143500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1052247" y="987574"/>
            <a:ext cx="4023809" cy="3384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Em seu sentido literal</a:t>
            </a:r>
            <a:r>
              <a:rPr lang="pt-BR" sz="2000" b="1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, a névoa é uma nuvem ao nível do solo.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Logo, a computação em névoa é a </a:t>
            </a:r>
            <a:r>
              <a:rPr lang="pt-BR" sz="2000" b="1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aproximação da nuvem aos dispositivos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que recolhem e transmitem dados.</a:t>
            </a:r>
          </a:p>
        </p:txBody>
      </p:sp>
      <p:pic>
        <p:nvPicPr>
          <p:cNvPr id="8194" name="Picture 2" descr="What is Fog Computing? - Definition from IoTAgenda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3" t="9136" r="12649" b="10903"/>
          <a:stretch/>
        </p:blipFill>
        <p:spPr bwMode="auto">
          <a:xfrm>
            <a:off x="5203706" y="1095586"/>
            <a:ext cx="3616765" cy="306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8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4515966"/>
            <a:ext cx="6821352" cy="313544"/>
          </a:xfrm>
        </p:spPr>
        <p:txBody>
          <a:bodyPr>
            <a:noAutofit/>
          </a:bodyPr>
          <a:lstStyle/>
          <a:p>
            <a:pPr algn="l"/>
            <a:r>
              <a:rPr lang="pt-BR" sz="1200" dirty="0" smtClean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Sistemas Distribuídos – 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IF </a:t>
            </a:r>
            <a:r>
              <a:rPr lang="pt-BR" sz="1200" dirty="0" err="1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SertãoPE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Campus Salgueiro</a:t>
            </a:r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043608" y="195486"/>
            <a:ext cx="7776864" cy="792088"/>
          </a:xfrm>
        </p:spPr>
        <p:txBody>
          <a:bodyPr anchor="ctr">
            <a:noAutofit/>
          </a:bodyPr>
          <a:lstStyle/>
          <a:p>
            <a:pPr>
              <a:spcBef>
                <a:spcPts val="1200"/>
              </a:spcBef>
              <a:buNone/>
            </a:pPr>
            <a:r>
              <a:rPr lang="pt-BR" sz="2800" b="1" dirty="0" smtClean="0">
                <a:solidFill>
                  <a:srgbClr val="31859C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2.2. Definição</a:t>
            </a:r>
            <a:endParaRPr lang="pt-BR" sz="2800" b="1" dirty="0">
              <a:solidFill>
                <a:srgbClr val="31859C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77149" cy="5143500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1052247" y="987574"/>
            <a:ext cx="7768225" cy="3384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O crescente aumento do tráfego de dados e de processamentos em tempo real tem </a:t>
            </a:r>
            <a:r>
              <a:rPr lang="pt-BR" sz="2000" b="1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sobrecarregado as redes e os sistemas em nuvem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. </a:t>
            </a:r>
            <a:r>
              <a:rPr lang="pt-BR" sz="2000" dirty="0" smtClean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 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solução proposta com a computação em névoa é </a:t>
            </a:r>
            <a:r>
              <a:rPr lang="pt-BR" sz="2000" b="1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“empurrar” os serviços de tratamento e armazenamento de dados para próximo dos dispositivos que os geram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 para, depois, sincronizar com uma nuvem central.</a:t>
            </a:r>
          </a:p>
        </p:txBody>
      </p:sp>
    </p:spTree>
    <p:extLst>
      <p:ext uri="{BB962C8B-B14F-4D97-AF65-F5344CB8AC3E}">
        <p14:creationId xmlns:p14="http://schemas.microsoft.com/office/powerpoint/2010/main" val="368582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4515966"/>
            <a:ext cx="6821352" cy="313544"/>
          </a:xfrm>
        </p:spPr>
        <p:txBody>
          <a:bodyPr>
            <a:noAutofit/>
          </a:bodyPr>
          <a:lstStyle/>
          <a:p>
            <a:pPr algn="l"/>
            <a:r>
              <a:rPr lang="pt-BR" sz="1200" dirty="0" smtClean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Sistemas Distribuídos – 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IF </a:t>
            </a:r>
            <a:r>
              <a:rPr lang="pt-BR" sz="1200" dirty="0" err="1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SertãoPE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Campus Salgueiro</a:t>
            </a:r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043608" y="195486"/>
            <a:ext cx="7776864" cy="792088"/>
          </a:xfrm>
        </p:spPr>
        <p:txBody>
          <a:bodyPr anchor="ctr">
            <a:noAutofit/>
          </a:bodyPr>
          <a:lstStyle/>
          <a:p>
            <a:pPr>
              <a:spcBef>
                <a:spcPts val="1200"/>
              </a:spcBef>
              <a:buNone/>
            </a:pPr>
            <a:r>
              <a:rPr lang="pt-BR" sz="2800" b="1" dirty="0" smtClean="0">
                <a:solidFill>
                  <a:srgbClr val="31859C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2.2. Definição</a:t>
            </a:r>
            <a:endParaRPr lang="pt-BR" sz="2800" b="1" dirty="0">
              <a:solidFill>
                <a:srgbClr val="31859C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77149" cy="5143500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1052247" y="987574"/>
            <a:ext cx="4815897" cy="3384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pt-BR" sz="2000" dirty="0" smtClean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Em 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fog </a:t>
            </a:r>
            <a:r>
              <a:rPr lang="pt-BR" sz="2000" dirty="0" err="1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computing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, grande parte do processamento ocorre nos próprios dispositivos que geram os dados, tendo em vista que nos últimos anos o seu poder de processamento e armazenamento teve significativa </a:t>
            </a:r>
            <a:r>
              <a:rPr lang="pt-BR" sz="2000" dirty="0" smtClean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evolução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40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15616" y="4490454"/>
            <a:ext cx="7211144" cy="313544"/>
          </a:xfrm>
        </p:spPr>
        <p:txBody>
          <a:bodyPr>
            <a:noAutofit/>
          </a:bodyPr>
          <a:lstStyle/>
          <a:p>
            <a:pPr algn="l"/>
            <a:r>
              <a:rPr lang="pt-BR" sz="1600" dirty="0" smtClean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Prof. Heraldo Gonçalves Lima Junior</a:t>
            </a:r>
            <a:endParaRPr lang="pt-BR" sz="1600" dirty="0">
              <a:solidFill>
                <a:schemeClr val="tx2">
                  <a:lumMod val="7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15616" y="905470"/>
            <a:ext cx="7571184" cy="3394472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  <a:buNone/>
            </a:pPr>
            <a:r>
              <a:rPr lang="pt-BR" sz="5400" b="1" dirty="0" smtClean="0">
                <a:solidFill>
                  <a:schemeClr val="accent5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Sistemas</a:t>
            </a:r>
          </a:p>
          <a:p>
            <a:pPr>
              <a:spcBef>
                <a:spcPts val="1200"/>
              </a:spcBef>
              <a:buNone/>
            </a:pPr>
            <a:r>
              <a:rPr lang="pt-BR" sz="5400" b="1" dirty="0" smtClean="0">
                <a:solidFill>
                  <a:schemeClr val="accent5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Distribuídos</a:t>
            </a:r>
          </a:p>
          <a:p>
            <a:pPr>
              <a:spcBef>
                <a:spcPts val="1200"/>
              </a:spcBef>
              <a:buNone/>
            </a:pPr>
            <a:r>
              <a:rPr lang="pt-BR" sz="2800" b="1" dirty="0" smtClean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Sistemas de Computação</a:t>
            </a:r>
          </a:p>
          <a:p>
            <a:pPr>
              <a:spcBef>
                <a:spcPts val="1200"/>
              </a:spcBef>
              <a:buNone/>
            </a:pPr>
            <a:r>
              <a:rPr lang="pt-BR" sz="2800" b="1" dirty="0" smtClean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Distribuída</a:t>
            </a:r>
            <a:endParaRPr lang="pt-BR" sz="2800" b="1" dirty="0">
              <a:solidFill>
                <a:schemeClr val="accent3">
                  <a:lumMod val="50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77149" cy="51435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714958"/>
            <a:ext cx="3093398" cy="30825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4515966"/>
            <a:ext cx="6821352" cy="313544"/>
          </a:xfrm>
        </p:spPr>
        <p:txBody>
          <a:bodyPr>
            <a:noAutofit/>
          </a:bodyPr>
          <a:lstStyle/>
          <a:p>
            <a:pPr algn="l"/>
            <a:r>
              <a:rPr lang="pt-BR" sz="1200" dirty="0" smtClean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Sistemas Distribuídos – 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IF </a:t>
            </a:r>
            <a:r>
              <a:rPr lang="pt-BR" sz="1200" dirty="0" err="1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SertãoPE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Campus Salgueiro</a:t>
            </a:r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043608" y="195486"/>
            <a:ext cx="7776864" cy="792088"/>
          </a:xfrm>
        </p:spPr>
        <p:txBody>
          <a:bodyPr anchor="ctr">
            <a:noAutofit/>
          </a:bodyPr>
          <a:lstStyle/>
          <a:p>
            <a:pPr>
              <a:spcBef>
                <a:spcPts val="1200"/>
              </a:spcBef>
              <a:buNone/>
            </a:pPr>
            <a:r>
              <a:rPr lang="pt-BR" sz="2800" b="1" dirty="0" smtClean="0">
                <a:solidFill>
                  <a:srgbClr val="31859C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2.3. Limitações da </a:t>
            </a:r>
            <a:r>
              <a:rPr lang="pt-BR" sz="2800" b="1" dirty="0" err="1" smtClean="0">
                <a:solidFill>
                  <a:srgbClr val="31859C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Cloud</a:t>
            </a:r>
            <a:endParaRPr lang="pt-BR" sz="2800" b="1" dirty="0">
              <a:solidFill>
                <a:srgbClr val="31859C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77149" cy="5143500"/>
          </a:xfrm>
          <a:prstGeom prst="rect">
            <a:avLst/>
          </a:prstGeom>
        </p:spPr>
      </p:pic>
      <p:pic>
        <p:nvPicPr>
          <p:cNvPr id="8" name="Google Shape;19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3728" y="843558"/>
            <a:ext cx="5888865" cy="34476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962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4515966"/>
            <a:ext cx="6821352" cy="313544"/>
          </a:xfrm>
        </p:spPr>
        <p:txBody>
          <a:bodyPr>
            <a:noAutofit/>
          </a:bodyPr>
          <a:lstStyle/>
          <a:p>
            <a:pPr algn="l"/>
            <a:r>
              <a:rPr lang="pt-BR" sz="1200" dirty="0" smtClean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Sistemas Distribuídos – 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IF </a:t>
            </a:r>
            <a:r>
              <a:rPr lang="pt-BR" sz="1200" dirty="0" err="1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SertãoPE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Campus Salgueiro</a:t>
            </a:r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043608" y="195486"/>
            <a:ext cx="7776864" cy="792088"/>
          </a:xfrm>
        </p:spPr>
        <p:txBody>
          <a:bodyPr anchor="ctr">
            <a:noAutofit/>
          </a:bodyPr>
          <a:lstStyle/>
          <a:p>
            <a:pPr>
              <a:spcBef>
                <a:spcPts val="1200"/>
              </a:spcBef>
              <a:buNone/>
            </a:pPr>
            <a:r>
              <a:rPr lang="pt-BR" sz="2800" b="1" dirty="0" smtClean="0">
                <a:solidFill>
                  <a:srgbClr val="31859C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2.4. Mercado de </a:t>
            </a:r>
            <a:r>
              <a:rPr lang="pt-BR" sz="2800" b="1" dirty="0" err="1" smtClean="0">
                <a:solidFill>
                  <a:srgbClr val="31859C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IoT</a:t>
            </a:r>
            <a:endParaRPr lang="pt-BR" sz="2800" b="1" dirty="0">
              <a:solidFill>
                <a:srgbClr val="31859C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77149" cy="5143500"/>
          </a:xfrm>
          <a:prstGeom prst="rect">
            <a:avLst/>
          </a:prstGeom>
        </p:spPr>
      </p:pic>
      <p:pic>
        <p:nvPicPr>
          <p:cNvPr id="8" name="Google Shape;18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9102" y="922350"/>
            <a:ext cx="6805876" cy="329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451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4515966"/>
            <a:ext cx="6821352" cy="313544"/>
          </a:xfrm>
        </p:spPr>
        <p:txBody>
          <a:bodyPr>
            <a:noAutofit/>
          </a:bodyPr>
          <a:lstStyle/>
          <a:p>
            <a:pPr algn="l"/>
            <a:r>
              <a:rPr lang="pt-BR" sz="1200" dirty="0" smtClean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Sistemas Distribuídos – 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IF </a:t>
            </a:r>
            <a:r>
              <a:rPr lang="pt-BR" sz="1200" dirty="0" err="1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SertãoPE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Campus Salgueiro</a:t>
            </a:r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043608" y="195486"/>
            <a:ext cx="7776864" cy="792088"/>
          </a:xfrm>
        </p:spPr>
        <p:txBody>
          <a:bodyPr anchor="ctr">
            <a:noAutofit/>
          </a:bodyPr>
          <a:lstStyle/>
          <a:p>
            <a:pPr>
              <a:spcBef>
                <a:spcPts val="1200"/>
              </a:spcBef>
              <a:buNone/>
            </a:pPr>
            <a:r>
              <a:rPr lang="pt-BR" sz="2800" b="1" dirty="0" smtClean="0">
                <a:solidFill>
                  <a:srgbClr val="31859C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2.5. Objetivos</a:t>
            </a:r>
            <a:endParaRPr lang="pt-BR" sz="2800" b="1" dirty="0">
              <a:solidFill>
                <a:srgbClr val="31859C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77149" cy="5143500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1052247" y="987574"/>
            <a:ext cx="7768225" cy="3384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Aliás, é esperado que, até 2027, já existam cerca de </a:t>
            </a:r>
            <a:r>
              <a:rPr lang="pt-BR" sz="2000" b="1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40 bilhões de dispositivos desse tipo em atividade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, segundo pesquisa conduzida em março de 2020 pelo Business </a:t>
            </a:r>
            <a:r>
              <a:rPr lang="pt-BR" sz="2000" dirty="0" err="1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Insider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. </a:t>
            </a:r>
            <a:endParaRPr lang="pt-BR" sz="2000" dirty="0" smtClean="0">
              <a:solidFill>
                <a:schemeClr val="accent3">
                  <a:lumMod val="50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pt-BR" sz="2000" dirty="0" smtClean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Como 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resultado, o estudo ainda mostra que o mercado de </a:t>
            </a:r>
            <a:r>
              <a:rPr lang="pt-BR" sz="2000" dirty="0" err="1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IoT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como um todo tende a crescer em média mais de </a:t>
            </a:r>
            <a:r>
              <a:rPr lang="pt-BR" sz="2000" b="1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US$ 2,4 trilhões por ano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812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4515966"/>
            <a:ext cx="6821352" cy="313544"/>
          </a:xfrm>
        </p:spPr>
        <p:txBody>
          <a:bodyPr>
            <a:noAutofit/>
          </a:bodyPr>
          <a:lstStyle/>
          <a:p>
            <a:pPr algn="l"/>
            <a:r>
              <a:rPr lang="pt-BR" sz="1200" dirty="0" smtClean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Sistemas Distribuídos – 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IF </a:t>
            </a:r>
            <a:r>
              <a:rPr lang="pt-BR" sz="1200" dirty="0" err="1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SertãoPE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Campus Salgueiro</a:t>
            </a:r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043608" y="195486"/>
            <a:ext cx="7776864" cy="792088"/>
          </a:xfrm>
        </p:spPr>
        <p:txBody>
          <a:bodyPr anchor="ctr">
            <a:noAutofit/>
          </a:bodyPr>
          <a:lstStyle/>
          <a:p>
            <a:pPr>
              <a:spcBef>
                <a:spcPts val="1200"/>
              </a:spcBef>
              <a:buNone/>
            </a:pPr>
            <a:r>
              <a:rPr lang="pt-BR" sz="2800" b="1" dirty="0" smtClean="0">
                <a:solidFill>
                  <a:srgbClr val="31859C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2.5. Objetivos</a:t>
            </a:r>
            <a:endParaRPr lang="pt-BR" sz="2800" b="1" dirty="0">
              <a:solidFill>
                <a:srgbClr val="31859C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77149" cy="5143500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1052247" y="987574"/>
            <a:ext cx="7768225" cy="3384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O conceito fog surge visando atender a três objetivos principais</a:t>
            </a:r>
            <a:r>
              <a:rPr lang="pt-BR" sz="2000" dirty="0" smtClean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: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endParaRPr lang="pt-BR" sz="2000" dirty="0" smtClean="0">
              <a:solidFill>
                <a:schemeClr val="accent3">
                  <a:lumMod val="50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lvl="1">
              <a:lnSpc>
                <a:spcPct val="150000"/>
              </a:lnSpc>
              <a:spcBef>
                <a:spcPts val="1200"/>
              </a:spcBef>
            </a:pP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Melhorar a eficiência e reduzir a quantidade de dados que precisam ser transmitidos para que seja feito o processamento, análise e armazenamento. </a:t>
            </a:r>
          </a:p>
          <a:p>
            <a:pPr lvl="1">
              <a:lnSpc>
                <a:spcPct val="150000"/>
              </a:lnSpc>
              <a:spcBef>
                <a:spcPts val="1200"/>
              </a:spcBef>
            </a:pPr>
            <a:endParaRPr lang="pt-BR" sz="2000" dirty="0">
              <a:solidFill>
                <a:schemeClr val="accent3">
                  <a:lumMod val="50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11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4515966"/>
            <a:ext cx="6821352" cy="313544"/>
          </a:xfrm>
        </p:spPr>
        <p:txBody>
          <a:bodyPr>
            <a:noAutofit/>
          </a:bodyPr>
          <a:lstStyle/>
          <a:p>
            <a:pPr algn="l"/>
            <a:r>
              <a:rPr lang="pt-BR" sz="1200" dirty="0" smtClean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Sistemas Distribuídos – 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IF </a:t>
            </a:r>
            <a:r>
              <a:rPr lang="pt-BR" sz="1200" dirty="0" err="1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SertãoPE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Campus Salgueiro</a:t>
            </a:r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043608" y="195486"/>
            <a:ext cx="7776864" cy="792088"/>
          </a:xfrm>
        </p:spPr>
        <p:txBody>
          <a:bodyPr anchor="ctr">
            <a:noAutofit/>
          </a:bodyPr>
          <a:lstStyle/>
          <a:p>
            <a:pPr>
              <a:spcBef>
                <a:spcPts val="1200"/>
              </a:spcBef>
              <a:buNone/>
            </a:pPr>
            <a:r>
              <a:rPr lang="pt-BR" sz="2800" b="1" dirty="0" smtClean="0">
                <a:solidFill>
                  <a:srgbClr val="31859C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2.5. Objetivos</a:t>
            </a:r>
            <a:endParaRPr lang="pt-BR" sz="2800" b="1" dirty="0">
              <a:solidFill>
                <a:srgbClr val="31859C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77149" cy="5143500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1052247" y="987574"/>
            <a:ext cx="7768225" cy="3384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spcBef>
                <a:spcPts val="1200"/>
              </a:spcBef>
            </a:pP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Aproximar o consumidor de informações com o provedor de dados. </a:t>
            </a:r>
            <a:endParaRPr lang="pt-BR" sz="2000" dirty="0" smtClean="0">
              <a:solidFill>
                <a:schemeClr val="accent3">
                  <a:lumMod val="50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lvl="1">
              <a:lnSpc>
                <a:spcPct val="150000"/>
              </a:lnSpc>
              <a:spcBef>
                <a:spcPts val="1200"/>
              </a:spcBef>
            </a:pPr>
            <a:r>
              <a:rPr lang="pt-BR" sz="2000" dirty="0" smtClean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Prover 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segurança e conformidade para a transmissão de dados.</a:t>
            </a:r>
          </a:p>
          <a:p>
            <a:pPr lvl="1">
              <a:lnSpc>
                <a:spcPct val="150000"/>
              </a:lnSpc>
              <a:spcBef>
                <a:spcPts val="1200"/>
              </a:spcBef>
            </a:pPr>
            <a:endParaRPr lang="pt-BR" sz="2000" dirty="0">
              <a:solidFill>
                <a:schemeClr val="accent3">
                  <a:lumMod val="50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03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4515966"/>
            <a:ext cx="6821352" cy="313544"/>
          </a:xfrm>
        </p:spPr>
        <p:txBody>
          <a:bodyPr>
            <a:noAutofit/>
          </a:bodyPr>
          <a:lstStyle/>
          <a:p>
            <a:pPr algn="l"/>
            <a:r>
              <a:rPr lang="pt-BR" sz="1200" dirty="0" smtClean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Sistemas Distribuídos – 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IF </a:t>
            </a:r>
            <a:r>
              <a:rPr lang="pt-BR" sz="1200" dirty="0" err="1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SertãoPE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Campus Salgueiro</a:t>
            </a:r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043608" y="195486"/>
            <a:ext cx="7776864" cy="792088"/>
          </a:xfrm>
        </p:spPr>
        <p:txBody>
          <a:bodyPr anchor="ctr">
            <a:noAutofit/>
          </a:bodyPr>
          <a:lstStyle/>
          <a:p>
            <a:pPr>
              <a:spcBef>
                <a:spcPts val="1200"/>
              </a:spcBef>
              <a:buNone/>
            </a:pPr>
            <a:r>
              <a:rPr lang="pt-BR" sz="2800" b="1" dirty="0" smtClean="0">
                <a:solidFill>
                  <a:srgbClr val="31859C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2.5. Funcionamento</a:t>
            </a:r>
            <a:endParaRPr lang="pt-BR" sz="2800" b="1" dirty="0">
              <a:solidFill>
                <a:srgbClr val="31859C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77149" cy="5143500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1052247" y="987574"/>
            <a:ext cx="7768225" cy="3384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No ambiente de Fog </a:t>
            </a:r>
            <a:r>
              <a:rPr lang="pt-BR" sz="2000" dirty="0" err="1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Computing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, a inteligência de processamento é aplicada em uma camada de rede local, em nós de rede </a:t>
            </a:r>
            <a:r>
              <a:rPr lang="pt-BR" sz="2000" dirty="0" smtClean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intermediários.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No entanto, </a:t>
            </a:r>
            <a:r>
              <a:rPr lang="pt-BR" sz="2000" b="1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nem todas as informações serão enviadas para a névoa, somente as cargas de trabalho que exigem baixa latência ou tempos de resposta rápidos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.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endParaRPr lang="pt-BR" sz="2000" dirty="0">
              <a:solidFill>
                <a:schemeClr val="accent3">
                  <a:lumMod val="50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58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4515966"/>
            <a:ext cx="6821352" cy="313544"/>
          </a:xfrm>
        </p:spPr>
        <p:txBody>
          <a:bodyPr>
            <a:noAutofit/>
          </a:bodyPr>
          <a:lstStyle/>
          <a:p>
            <a:pPr algn="l"/>
            <a:r>
              <a:rPr lang="pt-BR" sz="1200" dirty="0" smtClean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Sistemas Distribuídos – 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IF </a:t>
            </a:r>
            <a:r>
              <a:rPr lang="pt-BR" sz="1200" dirty="0" err="1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SertãoPE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Campus Salgueiro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77149" cy="5143500"/>
          </a:xfrm>
          <a:prstGeom prst="rect">
            <a:avLst/>
          </a:prstGeom>
        </p:spPr>
      </p:pic>
      <p:pic>
        <p:nvPicPr>
          <p:cNvPr id="17410" name="Picture 2" descr="Terminalworks Blog | Fog Comput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39502"/>
            <a:ext cx="5574881" cy="394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24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4515966"/>
            <a:ext cx="6821352" cy="313544"/>
          </a:xfrm>
        </p:spPr>
        <p:txBody>
          <a:bodyPr>
            <a:noAutofit/>
          </a:bodyPr>
          <a:lstStyle/>
          <a:p>
            <a:pPr algn="l"/>
            <a:r>
              <a:rPr lang="pt-BR" sz="1200" dirty="0" smtClean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Sistemas Distribuídos – 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IF </a:t>
            </a:r>
            <a:r>
              <a:rPr lang="pt-BR" sz="1200" dirty="0" err="1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SertãoPE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Campus Salgueiro</a:t>
            </a:r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043608" y="195486"/>
            <a:ext cx="7776864" cy="792088"/>
          </a:xfrm>
        </p:spPr>
        <p:txBody>
          <a:bodyPr anchor="ctr">
            <a:noAutofit/>
          </a:bodyPr>
          <a:lstStyle/>
          <a:p>
            <a:pPr>
              <a:spcBef>
                <a:spcPts val="1200"/>
              </a:spcBef>
              <a:buNone/>
            </a:pPr>
            <a:r>
              <a:rPr lang="pt-BR" sz="2800" b="1" dirty="0" smtClean="0">
                <a:solidFill>
                  <a:srgbClr val="31859C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2.5. Funcionamento</a:t>
            </a:r>
            <a:endParaRPr lang="pt-BR" sz="2800" b="1" dirty="0">
              <a:solidFill>
                <a:srgbClr val="31859C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77149" cy="5143500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1052247" y="987574"/>
            <a:ext cx="7768225" cy="3384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De acordo com o </a:t>
            </a:r>
            <a:r>
              <a:rPr lang="pt-BR" sz="2000" dirty="0" err="1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OpenFog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Consortium [2017], a arquitetura de computação em nuvem possui múltiplas camadas, utilizando-se o conceito de </a:t>
            </a:r>
            <a:r>
              <a:rPr lang="pt-BR" sz="2000" b="1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Fog-</a:t>
            </a:r>
            <a:r>
              <a:rPr lang="pt-BR" sz="2000" b="1" dirty="0" err="1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to</a:t>
            </a:r>
            <a:r>
              <a:rPr lang="pt-BR" sz="2000" b="1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-</a:t>
            </a:r>
            <a:r>
              <a:rPr lang="pt-BR" sz="2000" b="1" dirty="0" err="1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Cloud</a:t>
            </a:r>
            <a:r>
              <a:rPr lang="pt-BR" sz="2000" b="1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(F2C)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660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4515966"/>
            <a:ext cx="6821352" cy="313544"/>
          </a:xfrm>
        </p:spPr>
        <p:txBody>
          <a:bodyPr>
            <a:noAutofit/>
          </a:bodyPr>
          <a:lstStyle/>
          <a:p>
            <a:pPr algn="l"/>
            <a:r>
              <a:rPr lang="pt-BR" sz="1200" dirty="0" smtClean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Sistemas Distribuídos – 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IF </a:t>
            </a:r>
            <a:r>
              <a:rPr lang="pt-BR" sz="1200" dirty="0" err="1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SertãoPE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Campus Salgueiro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77149" cy="5143500"/>
          </a:xfrm>
          <a:prstGeom prst="rect">
            <a:avLst/>
          </a:prstGeom>
        </p:spPr>
      </p:pic>
      <p:pic>
        <p:nvPicPr>
          <p:cNvPr id="27650" name="Picture 2" descr="https://miro.medium.com/max/1228/1*4s-h8EhqGNQnCmVwNqLh2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109" y="123478"/>
            <a:ext cx="6757930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25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4515966"/>
            <a:ext cx="6821352" cy="313544"/>
          </a:xfrm>
        </p:spPr>
        <p:txBody>
          <a:bodyPr>
            <a:noAutofit/>
          </a:bodyPr>
          <a:lstStyle/>
          <a:p>
            <a:pPr algn="l"/>
            <a:r>
              <a:rPr lang="pt-BR" sz="1200" dirty="0" smtClean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Sistemas Distribuídos – 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IF </a:t>
            </a:r>
            <a:r>
              <a:rPr lang="pt-BR" sz="1200" dirty="0" err="1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SertãoPE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Campus Salgueiro</a:t>
            </a:r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043608" y="195486"/>
            <a:ext cx="7776864" cy="792088"/>
          </a:xfrm>
        </p:spPr>
        <p:txBody>
          <a:bodyPr anchor="ctr">
            <a:noAutofit/>
          </a:bodyPr>
          <a:lstStyle/>
          <a:p>
            <a:pPr>
              <a:spcBef>
                <a:spcPts val="1200"/>
              </a:spcBef>
              <a:buNone/>
            </a:pPr>
            <a:r>
              <a:rPr lang="pt-BR" sz="2800" b="1" dirty="0" smtClean="0">
                <a:solidFill>
                  <a:srgbClr val="31859C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2.5. Funcionamento</a:t>
            </a:r>
            <a:endParaRPr lang="pt-BR" sz="2800" b="1" dirty="0">
              <a:solidFill>
                <a:srgbClr val="31859C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77149" cy="5143500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1052247" y="987574"/>
            <a:ext cx="7768225" cy="3384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Uma arquitetura F2C é baseada em dois domínios de </a:t>
            </a:r>
            <a:r>
              <a:rPr lang="pt-BR" sz="2000" dirty="0" smtClean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gestão: camadas 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 áreas. </a:t>
            </a:r>
            <a:r>
              <a:rPr lang="pt-BR" sz="2000" b="1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 camada é um conjunto de dispositivos com características e recursos similares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; já </a:t>
            </a:r>
            <a:r>
              <a:rPr lang="pt-BR" sz="2000" b="1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áreas são conjuntos de dispositivos conectados, próximos fisicamente ou logicamente, em uma mesma camada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. </a:t>
            </a:r>
            <a:endParaRPr lang="pt-BR" sz="2000" dirty="0" smtClean="0">
              <a:solidFill>
                <a:schemeClr val="accent3">
                  <a:lumMod val="50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pt-BR" sz="2000" dirty="0" smtClean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Os 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nós de névoa </a:t>
            </a:r>
            <a:r>
              <a:rPr lang="pt-BR" sz="2000" dirty="0" smtClean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são 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os componentes das </a:t>
            </a:r>
            <a:r>
              <a:rPr lang="pt-BR" sz="2000" dirty="0" smtClean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áreas.</a:t>
            </a:r>
            <a:endParaRPr lang="pt-BR" sz="2000" dirty="0">
              <a:solidFill>
                <a:schemeClr val="accent3">
                  <a:lumMod val="50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25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899592" y="2067694"/>
            <a:ext cx="73803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Introdução</a:t>
            </a:r>
            <a:endParaRPr lang="pt-BR" sz="60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42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4515966"/>
            <a:ext cx="6821352" cy="313544"/>
          </a:xfrm>
        </p:spPr>
        <p:txBody>
          <a:bodyPr>
            <a:noAutofit/>
          </a:bodyPr>
          <a:lstStyle/>
          <a:p>
            <a:pPr algn="l"/>
            <a:r>
              <a:rPr lang="pt-BR" sz="1200" dirty="0" smtClean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Sistemas Distribuídos – 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IF </a:t>
            </a:r>
            <a:r>
              <a:rPr lang="pt-BR" sz="1200" dirty="0" err="1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SertãoPE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Campus Salgueiro</a:t>
            </a:r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043608" y="195486"/>
            <a:ext cx="7776864" cy="792088"/>
          </a:xfrm>
        </p:spPr>
        <p:txBody>
          <a:bodyPr anchor="ctr">
            <a:noAutofit/>
          </a:bodyPr>
          <a:lstStyle/>
          <a:p>
            <a:pPr>
              <a:spcBef>
                <a:spcPts val="1200"/>
              </a:spcBef>
              <a:buNone/>
            </a:pPr>
            <a:r>
              <a:rPr lang="pt-BR" sz="2800" b="1" dirty="0" smtClean="0">
                <a:solidFill>
                  <a:srgbClr val="31859C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2.5. Funcionamento</a:t>
            </a:r>
            <a:endParaRPr lang="pt-BR" sz="2800" b="1" dirty="0">
              <a:solidFill>
                <a:srgbClr val="31859C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77149" cy="5143500"/>
          </a:xfrm>
          <a:prstGeom prst="rect">
            <a:avLst/>
          </a:prstGeom>
        </p:spPr>
      </p:pic>
      <p:pic>
        <p:nvPicPr>
          <p:cNvPr id="29698" name="Picture 2" descr="https://miro.medium.com/max/602/1*UVbYqjgcMiB2yo88yzrkk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1002088"/>
            <a:ext cx="7781187" cy="315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13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4515966"/>
            <a:ext cx="6821352" cy="313544"/>
          </a:xfrm>
        </p:spPr>
        <p:txBody>
          <a:bodyPr>
            <a:noAutofit/>
          </a:bodyPr>
          <a:lstStyle/>
          <a:p>
            <a:pPr algn="l"/>
            <a:r>
              <a:rPr lang="pt-BR" sz="1200" dirty="0" smtClean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Sistemas Distribuídos – 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IF </a:t>
            </a:r>
            <a:r>
              <a:rPr lang="pt-BR" sz="1200" dirty="0" err="1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SertãoPE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Campus Salgueiro</a:t>
            </a:r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043608" y="195486"/>
            <a:ext cx="7776864" cy="792088"/>
          </a:xfrm>
        </p:spPr>
        <p:txBody>
          <a:bodyPr anchor="ctr">
            <a:noAutofit/>
          </a:bodyPr>
          <a:lstStyle/>
          <a:p>
            <a:pPr>
              <a:spcBef>
                <a:spcPts val="1200"/>
              </a:spcBef>
              <a:buNone/>
            </a:pPr>
            <a:r>
              <a:rPr lang="pt-BR" sz="2800" b="1" dirty="0" smtClean="0">
                <a:solidFill>
                  <a:srgbClr val="31859C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2.6. Aplicações</a:t>
            </a:r>
            <a:endParaRPr lang="pt-BR" sz="2800" b="1" dirty="0">
              <a:solidFill>
                <a:srgbClr val="31859C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77149" cy="5143500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1052247" y="987574"/>
            <a:ext cx="7768225" cy="3384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200"/>
              </a:spcBef>
            </a:pPr>
            <a:endParaRPr lang="pt-BR" sz="2000" dirty="0">
              <a:solidFill>
                <a:schemeClr val="accent3">
                  <a:lumMod val="50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18434" name="Picture 2" descr="Carros autônomos: o que já temos de solução na busca pela autonomia?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212" y="1006421"/>
            <a:ext cx="5949655" cy="334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84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4515966"/>
            <a:ext cx="6821352" cy="313544"/>
          </a:xfrm>
        </p:spPr>
        <p:txBody>
          <a:bodyPr>
            <a:noAutofit/>
          </a:bodyPr>
          <a:lstStyle/>
          <a:p>
            <a:pPr algn="l"/>
            <a:r>
              <a:rPr lang="pt-BR" sz="1200" dirty="0" smtClean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Sistemas Distribuídos – 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IF </a:t>
            </a:r>
            <a:r>
              <a:rPr lang="pt-BR" sz="1200" dirty="0" err="1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SertãoPE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Campus Salgueiro</a:t>
            </a:r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043608" y="195486"/>
            <a:ext cx="7776864" cy="792088"/>
          </a:xfrm>
        </p:spPr>
        <p:txBody>
          <a:bodyPr anchor="ctr">
            <a:noAutofit/>
          </a:bodyPr>
          <a:lstStyle/>
          <a:p>
            <a:pPr>
              <a:spcBef>
                <a:spcPts val="1200"/>
              </a:spcBef>
              <a:buNone/>
            </a:pPr>
            <a:r>
              <a:rPr lang="pt-BR" sz="2800" b="1" dirty="0" smtClean="0">
                <a:solidFill>
                  <a:srgbClr val="31859C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2.6. Aplicações</a:t>
            </a:r>
            <a:endParaRPr lang="pt-BR" sz="2800" b="1" dirty="0">
              <a:solidFill>
                <a:srgbClr val="31859C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77149" cy="5143500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1052247" y="987574"/>
            <a:ext cx="7768225" cy="3384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200"/>
              </a:spcBef>
            </a:pPr>
            <a:endParaRPr lang="pt-BR" sz="2000" dirty="0">
              <a:solidFill>
                <a:schemeClr val="accent3">
                  <a:lumMod val="50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19458" name="Picture 2" descr="Motor a reação – Wikipédia, a enciclopédia liv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343" y="1071533"/>
            <a:ext cx="5215394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46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4515966"/>
            <a:ext cx="6821352" cy="313544"/>
          </a:xfrm>
        </p:spPr>
        <p:txBody>
          <a:bodyPr>
            <a:noAutofit/>
          </a:bodyPr>
          <a:lstStyle/>
          <a:p>
            <a:pPr algn="l"/>
            <a:r>
              <a:rPr lang="pt-BR" sz="1200" dirty="0" smtClean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Sistemas Distribuídos – 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IF </a:t>
            </a:r>
            <a:r>
              <a:rPr lang="pt-BR" sz="1200" dirty="0" err="1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SertãoPE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Campus Salgueiro</a:t>
            </a:r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043608" y="195486"/>
            <a:ext cx="7776864" cy="792088"/>
          </a:xfrm>
        </p:spPr>
        <p:txBody>
          <a:bodyPr anchor="ctr">
            <a:noAutofit/>
          </a:bodyPr>
          <a:lstStyle/>
          <a:p>
            <a:pPr>
              <a:spcBef>
                <a:spcPts val="1200"/>
              </a:spcBef>
              <a:buNone/>
            </a:pPr>
            <a:r>
              <a:rPr lang="pt-BR" sz="2800" b="1" dirty="0" smtClean="0">
                <a:solidFill>
                  <a:srgbClr val="31859C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2.6. Aplicações</a:t>
            </a:r>
            <a:endParaRPr lang="pt-BR" sz="2800" b="1" dirty="0">
              <a:solidFill>
                <a:srgbClr val="31859C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77149" cy="5143500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1052247" y="987574"/>
            <a:ext cx="7768225" cy="3384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200"/>
              </a:spcBef>
            </a:pPr>
            <a:endParaRPr lang="pt-BR" sz="2000" dirty="0">
              <a:solidFill>
                <a:schemeClr val="accent3">
                  <a:lumMod val="50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20482" name="Picture 2" descr="Smart City: você sabe o que é uma cidade inteligente? - BH Recicl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440" y="950117"/>
            <a:ext cx="57912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08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4515966"/>
            <a:ext cx="6821352" cy="313544"/>
          </a:xfrm>
        </p:spPr>
        <p:txBody>
          <a:bodyPr>
            <a:noAutofit/>
          </a:bodyPr>
          <a:lstStyle/>
          <a:p>
            <a:pPr algn="l"/>
            <a:r>
              <a:rPr lang="pt-BR" sz="1200" dirty="0" smtClean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Sistemas Distribuídos – 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IF </a:t>
            </a:r>
            <a:r>
              <a:rPr lang="pt-BR" sz="1200" dirty="0" err="1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SertãoPE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Campus Salgueiro</a:t>
            </a:r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043608" y="195486"/>
            <a:ext cx="7776864" cy="792088"/>
          </a:xfrm>
        </p:spPr>
        <p:txBody>
          <a:bodyPr anchor="ctr">
            <a:noAutofit/>
          </a:bodyPr>
          <a:lstStyle/>
          <a:p>
            <a:pPr>
              <a:spcBef>
                <a:spcPts val="1200"/>
              </a:spcBef>
              <a:buNone/>
            </a:pPr>
            <a:r>
              <a:rPr lang="pt-BR" sz="2800" b="1" dirty="0" smtClean="0">
                <a:solidFill>
                  <a:srgbClr val="31859C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2.7. Benefícios </a:t>
            </a:r>
            <a:endParaRPr lang="pt-BR" sz="2800" b="1" dirty="0">
              <a:solidFill>
                <a:srgbClr val="31859C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77149" cy="5143500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1052247" y="987574"/>
            <a:ext cx="4743889" cy="3384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pt-BR" sz="2000" b="1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Redução significativa do tráfego: 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com o processamento de dados na borda, a névoa reduz o congestionamento, o custo e a latência. Assim, eliminando os gargalos resultantes de sistemas de computação centralizados.</a:t>
            </a:r>
            <a:endParaRPr lang="pt-BR" sz="2000" b="1" dirty="0">
              <a:solidFill>
                <a:schemeClr val="accent3">
                  <a:lumMod val="50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21506" name="Picture 2" descr="O que é tráfego, transferência e largura de banda?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234" y="1347614"/>
            <a:ext cx="2723449" cy="272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15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4515966"/>
            <a:ext cx="6821352" cy="313544"/>
          </a:xfrm>
        </p:spPr>
        <p:txBody>
          <a:bodyPr>
            <a:noAutofit/>
          </a:bodyPr>
          <a:lstStyle/>
          <a:p>
            <a:pPr algn="l"/>
            <a:r>
              <a:rPr lang="pt-BR" sz="1200" dirty="0" smtClean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Sistemas Distribuídos – 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IF </a:t>
            </a:r>
            <a:r>
              <a:rPr lang="pt-BR" sz="1200" dirty="0" err="1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SertãoPE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Campus Salgueiro</a:t>
            </a:r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043608" y="195486"/>
            <a:ext cx="7776864" cy="792088"/>
          </a:xfrm>
        </p:spPr>
        <p:txBody>
          <a:bodyPr anchor="ctr">
            <a:noAutofit/>
          </a:bodyPr>
          <a:lstStyle/>
          <a:p>
            <a:pPr>
              <a:spcBef>
                <a:spcPts val="1200"/>
              </a:spcBef>
              <a:buNone/>
            </a:pPr>
            <a:r>
              <a:rPr lang="pt-BR" sz="2800" b="1" dirty="0" smtClean="0">
                <a:solidFill>
                  <a:srgbClr val="31859C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2.7</a:t>
            </a:r>
            <a:r>
              <a:rPr lang="pt-BR" sz="2800" b="1" dirty="0">
                <a:solidFill>
                  <a:srgbClr val="31859C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. Benefícios 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77149" cy="5143500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1052247" y="987574"/>
            <a:ext cx="7768225" cy="3384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pt-BR" sz="2000" b="1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Segurança: 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na computação em névoa, os dados são processados ​​por um </a:t>
            </a:r>
            <a:r>
              <a:rPr lang="pt-BR" sz="2000" b="1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grande número de nós em um sistema distribuído complexo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. Além disso, eles são </a:t>
            </a:r>
            <a:r>
              <a:rPr lang="pt-BR" sz="2000" b="1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criptografados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antes de serem enviados para a nuvem central. Dessa forma, garantindo maior segurança em todo ciclo.</a:t>
            </a:r>
          </a:p>
        </p:txBody>
      </p:sp>
    </p:spTree>
    <p:extLst>
      <p:ext uri="{BB962C8B-B14F-4D97-AF65-F5344CB8AC3E}">
        <p14:creationId xmlns:p14="http://schemas.microsoft.com/office/powerpoint/2010/main" val="59920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4515966"/>
            <a:ext cx="6821352" cy="313544"/>
          </a:xfrm>
        </p:spPr>
        <p:txBody>
          <a:bodyPr>
            <a:noAutofit/>
          </a:bodyPr>
          <a:lstStyle/>
          <a:p>
            <a:pPr algn="l"/>
            <a:r>
              <a:rPr lang="pt-BR" sz="1200" dirty="0" smtClean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Sistemas Distribuídos – 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IF </a:t>
            </a:r>
            <a:r>
              <a:rPr lang="pt-BR" sz="1200" dirty="0" err="1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SertãoPE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Campus Salgueiro</a:t>
            </a:r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043608" y="195486"/>
            <a:ext cx="7776864" cy="792088"/>
          </a:xfrm>
        </p:spPr>
        <p:txBody>
          <a:bodyPr anchor="ctr">
            <a:noAutofit/>
          </a:bodyPr>
          <a:lstStyle/>
          <a:p>
            <a:pPr>
              <a:spcBef>
                <a:spcPts val="1200"/>
              </a:spcBef>
              <a:buNone/>
            </a:pPr>
            <a:r>
              <a:rPr lang="pt-BR" sz="2800" b="1" dirty="0" smtClean="0">
                <a:solidFill>
                  <a:srgbClr val="31859C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2.7</a:t>
            </a:r>
            <a:r>
              <a:rPr lang="pt-BR" sz="2800" b="1" dirty="0">
                <a:solidFill>
                  <a:srgbClr val="31859C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. Benefícios 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77149" cy="5143500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1052247" y="987574"/>
            <a:ext cx="7768225" cy="3384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pt-BR" sz="2000" b="1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Redução de latência: 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esse é motivo mais importante para o desenvolvimento da </a:t>
            </a:r>
            <a:r>
              <a:rPr lang="pt-BR" sz="2000" dirty="0" err="1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IoT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. Como os serviços de computação em névoa têm baixa latência é possível suportar processamentos e sistemas em tempo real, como Inteligência Artificial, Realidade Virtual, loops de controle, análises de dados em fluxo contínuo e muito mais.</a:t>
            </a:r>
          </a:p>
        </p:txBody>
      </p:sp>
    </p:spTree>
    <p:extLst>
      <p:ext uri="{BB962C8B-B14F-4D97-AF65-F5344CB8AC3E}">
        <p14:creationId xmlns:p14="http://schemas.microsoft.com/office/powerpoint/2010/main" val="225707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899592" y="1779662"/>
            <a:ext cx="73803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Computação de Borda</a:t>
            </a:r>
            <a:endParaRPr lang="pt-BR" sz="60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97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4515966"/>
            <a:ext cx="6821352" cy="313544"/>
          </a:xfrm>
        </p:spPr>
        <p:txBody>
          <a:bodyPr>
            <a:noAutofit/>
          </a:bodyPr>
          <a:lstStyle/>
          <a:p>
            <a:pPr algn="l"/>
            <a:r>
              <a:rPr lang="pt-BR" sz="1200" dirty="0" smtClean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Sistemas Distribuídos – 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IF </a:t>
            </a:r>
            <a:r>
              <a:rPr lang="pt-BR" sz="1200" dirty="0" err="1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SertãoPE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Campus Salgueiro</a:t>
            </a:r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043608" y="195486"/>
            <a:ext cx="7776864" cy="792088"/>
          </a:xfrm>
        </p:spPr>
        <p:txBody>
          <a:bodyPr anchor="ctr">
            <a:noAutofit/>
          </a:bodyPr>
          <a:lstStyle/>
          <a:p>
            <a:pPr>
              <a:spcBef>
                <a:spcPts val="1200"/>
              </a:spcBef>
              <a:buNone/>
            </a:pPr>
            <a:r>
              <a:rPr lang="pt-BR" sz="2800" b="1" dirty="0" smtClean="0">
                <a:solidFill>
                  <a:srgbClr val="31859C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3.1. Definição</a:t>
            </a:r>
            <a:endParaRPr lang="pt-BR" sz="2800" b="1" dirty="0">
              <a:solidFill>
                <a:srgbClr val="31859C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77149" cy="5143500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1052247" y="987574"/>
            <a:ext cx="3879793" cy="3384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Rede de micro data centers para processar dados críticos de forma local — ou seja, na “borda” da rede — em vez de enviá-los para a nuvem.</a:t>
            </a:r>
          </a:p>
        </p:txBody>
      </p:sp>
      <p:pic>
        <p:nvPicPr>
          <p:cNvPr id="22532" name="Picture 4" descr="Edge Computing - AMTI - Datacenter &amp;amp; Clou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904875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41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4515966"/>
            <a:ext cx="6821352" cy="313544"/>
          </a:xfrm>
        </p:spPr>
        <p:txBody>
          <a:bodyPr>
            <a:noAutofit/>
          </a:bodyPr>
          <a:lstStyle/>
          <a:p>
            <a:pPr algn="l"/>
            <a:r>
              <a:rPr lang="pt-BR" sz="1200" dirty="0" smtClean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Sistemas Distribuídos – 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IF </a:t>
            </a:r>
            <a:r>
              <a:rPr lang="pt-BR" sz="1200" dirty="0" err="1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SertãoPE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Campus Salgueiro</a:t>
            </a:r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043608" y="195486"/>
            <a:ext cx="7776864" cy="792088"/>
          </a:xfrm>
        </p:spPr>
        <p:txBody>
          <a:bodyPr anchor="ctr">
            <a:noAutofit/>
          </a:bodyPr>
          <a:lstStyle/>
          <a:p>
            <a:pPr>
              <a:spcBef>
                <a:spcPts val="1200"/>
              </a:spcBef>
              <a:buNone/>
            </a:pPr>
            <a:r>
              <a:rPr lang="pt-BR" sz="2800" b="1" dirty="0" smtClean="0">
                <a:solidFill>
                  <a:srgbClr val="31859C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3.1. Definição</a:t>
            </a:r>
            <a:endParaRPr lang="pt-BR" sz="2800" b="1" dirty="0">
              <a:solidFill>
                <a:srgbClr val="31859C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77149" cy="5143500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1052247" y="987574"/>
            <a:ext cx="7768225" cy="3384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Composta, de modo geral, por dispositivos que fazem processamentos e análises avançados mais perto da fonte de dados.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Há uma triagem das informações para minimizar o tráfego enviado à central.</a:t>
            </a:r>
          </a:p>
        </p:txBody>
      </p:sp>
    </p:spTree>
    <p:extLst>
      <p:ext uri="{BB962C8B-B14F-4D97-AF65-F5344CB8AC3E}">
        <p14:creationId xmlns:p14="http://schemas.microsoft.com/office/powerpoint/2010/main" val="305420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4515966"/>
            <a:ext cx="6821352" cy="313544"/>
          </a:xfrm>
        </p:spPr>
        <p:txBody>
          <a:bodyPr>
            <a:noAutofit/>
          </a:bodyPr>
          <a:lstStyle/>
          <a:p>
            <a:pPr algn="l"/>
            <a:r>
              <a:rPr lang="pt-BR" sz="1200" dirty="0" smtClean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Sistemas Distribuídos – 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IF </a:t>
            </a:r>
            <a:r>
              <a:rPr lang="pt-BR" sz="1200" dirty="0" err="1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SertãoPE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Campus Salgueiro</a:t>
            </a:r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043608" y="195486"/>
            <a:ext cx="7776864" cy="1224136"/>
          </a:xfrm>
        </p:spPr>
        <p:txBody>
          <a:bodyPr anchor="ctr">
            <a:noAutofit/>
          </a:bodyPr>
          <a:lstStyle/>
          <a:p>
            <a:pPr>
              <a:spcBef>
                <a:spcPts val="1200"/>
              </a:spcBef>
              <a:buNone/>
            </a:pPr>
            <a:r>
              <a:rPr lang="pt-BR" sz="2800" b="1" dirty="0" smtClean="0">
                <a:solidFill>
                  <a:srgbClr val="31859C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1.1. Motivação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77149" cy="5143500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1052247" y="1131590"/>
            <a:ext cx="7768225" cy="3240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Os conceitos de </a:t>
            </a:r>
            <a:r>
              <a:rPr lang="pt-BR" sz="2000" b="1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computação em nuvem, computação de borda e computação de neblina 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(do inglês </a:t>
            </a:r>
            <a:r>
              <a:rPr lang="pt-BR" sz="2000" dirty="0" err="1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cloud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pt-BR" sz="2000" dirty="0" err="1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computing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, </a:t>
            </a:r>
            <a:r>
              <a:rPr lang="pt-BR" sz="2000" dirty="0" err="1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edge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pt-BR" sz="2000" dirty="0" err="1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computing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e fog </a:t>
            </a:r>
            <a:r>
              <a:rPr lang="pt-BR" sz="2000" dirty="0" err="1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computing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) estão se desenvolvendo no ambiente empresarial e podem acarretar em algumas dúvidas quanto as suas definições ao mesmo passo que as suas aplicações estão se tornando bastante populares.</a:t>
            </a:r>
          </a:p>
        </p:txBody>
      </p:sp>
    </p:spTree>
    <p:extLst>
      <p:ext uri="{BB962C8B-B14F-4D97-AF65-F5344CB8AC3E}">
        <p14:creationId xmlns:p14="http://schemas.microsoft.com/office/powerpoint/2010/main" val="276342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4515966"/>
            <a:ext cx="6821352" cy="313544"/>
          </a:xfrm>
        </p:spPr>
        <p:txBody>
          <a:bodyPr>
            <a:noAutofit/>
          </a:bodyPr>
          <a:lstStyle/>
          <a:p>
            <a:pPr algn="l"/>
            <a:r>
              <a:rPr lang="pt-BR" sz="1200" dirty="0" smtClean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Sistemas Distribuídos – 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IF </a:t>
            </a:r>
            <a:r>
              <a:rPr lang="pt-BR" sz="1200" dirty="0" err="1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SertãoPE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Campus Salgueiro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77149" cy="5143500"/>
          </a:xfrm>
          <a:prstGeom prst="rect">
            <a:avLst/>
          </a:prstGeom>
        </p:spPr>
      </p:pic>
      <p:pic>
        <p:nvPicPr>
          <p:cNvPr id="26626" name="Picture 2" descr="Edge Computing: Saiba o que é a tendência e por que é relevante!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39502"/>
            <a:ext cx="4608512" cy="396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20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4515966"/>
            <a:ext cx="6821352" cy="313544"/>
          </a:xfrm>
        </p:spPr>
        <p:txBody>
          <a:bodyPr>
            <a:noAutofit/>
          </a:bodyPr>
          <a:lstStyle/>
          <a:p>
            <a:pPr algn="l"/>
            <a:r>
              <a:rPr lang="pt-BR" sz="1200" dirty="0" smtClean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Sistemas Distribuídos – 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IF </a:t>
            </a:r>
            <a:r>
              <a:rPr lang="pt-BR" sz="1200" dirty="0" err="1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SertãoPE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Campus Salgueiro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77149" cy="51435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227530"/>
            <a:ext cx="481965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5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4515966"/>
            <a:ext cx="6821352" cy="313544"/>
          </a:xfrm>
        </p:spPr>
        <p:txBody>
          <a:bodyPr>
            <a:noAutofit/>
          </a:bodyPr>
          <a:lstStyle/>
          <a:p>
            <a:pPr algn="l"/>
            <a:r>
              <a:rPr lang="pt-BR" sz="1200" dirty="0" smtClean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Sistemas Distribuídos – 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IF </a:t>
            </a:r>
            <a:r>
              <a:rPr lang="pt-BR" sz="1200" dirty="0" err="1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SertãoPE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Campus Salgueiro</a:t>
            </a:r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043608" y="195486"/>
            <a:ext cx="7776864" cy="792088"/>
          </a:xfrm>
        </p:spPr>
        <p:txBody>
          <a:bodyPr anchor="ctr">
            <a:noAutofit/>
          </a:bodyPr>
          <a:lstStyle/>
          <a:p>
            <a:pPr>
              <a:spcBef>
                <a:spcPts val="1200"/>
              </a:spcBef>
              <a:buNone/>
            </a:pPr>
            <a:r>
              <a:rPr lang="pt-BR" sz="2800" b="1" dirty="0" smtClean="0">
                <a:solidFill>
                  <a:srgbClr val="31859C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3.1. Definição</a:t>
            </a:r>
            <a:endParaRPr lang="pt-BR" sz="2800" b="1" dirty="0">
              <a:solidFill>
                <a:srgbClr val="31859C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77149" cy="5143500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1052247" y="987574"/>
            <a:ext cx="7768225" cy="3384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Na prática, alguns dados da Edge ainda podem ser enviados para a nuvem, mas apenas aqueles que dependem de um processamento maior — pelo menos por enquanto. 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Com a Edge </a:t>
            </a:r>
            <a:r>
              <a:rPr lang="pt-BR" sz="2000" dirty="0" err="1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Computing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, a </a:t>
            </a:r>
            <a:r>
              <a:rPr lang="pt-BR" sz="2000" dirty="0" err="1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IoT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(Internet </a:t>
            </a:r>
            <a:r>
              <a:rPr lang="pt-BR" sz="2000" dirty="0" err="1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of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pt-BR" sz="2000" dirty="0" err="1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Things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) deixa de ser um bicho de sete cabeças e passa a ser totalmente viável.</a:t>
            </a:r>
          </a:p>
        </p:txBody>
      </p:sp>
    </p:spTree>
    <p:extLst>
      <p:ext uri="{BB962C8B-B14F-4D97-AF65-F5344CB8AC3E}">
        <p14:creationId xmlns:p14="http://schemas.microsoft.com/office/powerpoint/2010/main" val="135698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4515966"/>
            <a:ext cx="6821352" cy="313544"/>
          </a:xfrm>
        </p:spPr>
        <p:txBody>
          <a:bodyPr>
            <a:noAutofit/>
          </a:bodyPr>
          <a:lstStyle/>
          <a:p>
            <a:pPr algn="l"/>
            <a:r>
              <a:rPr lang="pt-BR" sz="1200" dirty="0" smtClean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Sistemas Distribuídos – 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IF </a:t>
            </a:r>
            <a:r>
              <a:rPr lang="pt-BR" sz="1200" dirty="0" err="1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SertãoPE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Campus Salgueiro</a:t>
            </a:r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043608" y="195486"/>
            <a:ext cx="7776864" cy="792088"/>
          </a:xfrm>
        </p:spPr>
        <p:txBody>
          <a:bodyPr anchor="ctr">
            <a:noAutofit/>
          </a:bodyPr>
          <a:lstStyle/>
          <a:p>
            <a:pPr>
              <a:spcBef>
                <a:spcPts val="1200"/>
              </a:spcBef>
              <a:buNone/>
            </a:pPr>
            <a:r>
              <a:rPr lang="pt-BR" sz="2800" b="1" dirty="0" smtClean="0">
                <a:solidFill>
                  <a:srgbClr val="31859C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3.2. Benefícios</a:t>
            </a:r>
            <a:endParaRPr lang="pt-BR" sz="2800" b="1" dirty="0">
              <a:solidFill>
                <a:srgbClr val="31859C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77149" cy="5143500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1052247" y="987574"/>
            <a:ext cx="7768225" cy="3384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Empresas que são afetadas com a má conectividade dos seus dispositivos podem se beneficiar da computação de borda, já que haverá menor necessidade de enviar informações por longas </a:t>
            </a:r>
            <a:r>
              <a:rPr lang="pt-BR" sz="2000" dirty="0" smtClean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distâncias.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Além disso, o risco de vazamento de dados é minimizado, pois são armazenados localmente, de acordo com a capacidade de processamento. </a:t>
            </a:r>
          </a:p>
        </p:txBody>
      </p:sp>
    </p:spTree>
    <p:extLst>
      <p:ext uri="{BB962C8B-B14F-4D97-AF65-F5344CB8AC3E}">
        <p14:creationId xmlns:p14="http://schemas.microsoft.com/office/powerpoint/2010/main" val="403283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4515966"/>
            <a:ext cx="6821352" cy="313544"/>
          </a:xfrm>
        </p:spPr>
        <p:txBody>
          <a:bodyPr>
            <a:noAutofit/>
          </a:bodyPr>
          <a:lstStyle/>
          <a:p>
            <a:pPr algn="l"/>
            <a:r>
              <a:rPr lang="pt-BR" sz="1200" dirty="0" smtClean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Sistemas Distribuídos – 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IF </a:t>
            </a:r>
            <a:r>
              <a:rPr lang="pt-BR" sz="1200" dirty="0" err="1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SertãoPE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Campus Salgueiro</a:t>
            </a:r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043608" y="195486"/>
            <a:ext cx="7776864" cy="792088"/>
          </a:xfrm>
        </p:spPr>
        <p:txBody>
          <a:bodyPr anchor="ctr">
            <a:noAutofit/>
          </a:bodyPr>
          <a:lstStyle/>
          <a:p>
            <a:pPr>
              <a:spcBef>
                <a:spcPts val="1200"/>
              </a:spcBef>
              <a:buNone/>
            </a:pPr>
            <a:r>
              <a:rPr lang="pt-BR" sz="2800" b="1" dirty="0" smtClean="0">
                <a:solidFill>
                  <a:srgbClr val="31859C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3.3. Aplicações</a:t>
            </a:r>
            <a:endParaRPr lang="pt-BR" sz="2800" b="1" dirty="0">
              <a:solidFill>
                <a:srgbClr val="31859C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77149" cy="5143500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1052247" y="987574"/>
            <a:ext cx="7768225" cy="3384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O </a:t>
            </a:r>
            <a:r>
              <a:rPr lang="pt-BR" sz="2000" dirty="0" err="1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edge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pt-BR" sz="2000" dirty="0" err="1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computing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pode ser aproveitado principalmente em locais onde a chamada latência, que é o tempo necessário para que um dado seja captado e processado em uma rede, precisa ser o menor possível.</a:t>
            </a:r>
          </a:p>
        </p:txBody>
      </p:sp>
    </p:spTree>
    <p:extLst>
      <p:ext uri="{BB962C8B-B14F-4D97-AF65-F5344CB8AC3E}">
        <p14:creationId xmlns:p14="http://schemas.microsoft.com/office/powerpoint/2010/main" val="405292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4515966"/>
            <a:ext cx="6821352" cy="313544"/>
          </a:xfrm>
        </p:spPr>
        <p:txBody>
          <a:bodyPr>
            <a:noAutofit/>
          </a:bodyPr>
          <a:lstStyle/>
          <a:p>
            <a:pPr algn="l"/>
            <a:r>
              <a:rPr lang="pt-BR" sz="1200" dirty="0" smtClean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Sistemas Distribuídos – 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IF </a:t>
            </a:r>
            <a:r>
              <a:rPr lang="pt-BR" sz="1200" dirty="0" err="1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SertãoPE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Campus Salgueiro</a:t>
            </a:r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043608" y="195486"/>
            <a:ext cx="7776864" cy="792088"/>
          </a:xfrm>
        </p:spPr>
        <p:txBody>
          <a:bodyPr anchor="ctr">
            <a:noAutofit/>
          </a:bodyPr>
          <a:lstStyle/>
          <a:p>
            <a:pPr>
              <a:spcBef>
                <a:spcPts val="1200"/>
              </a:spcBef>
              <a:buNone/>
            </a:pPr>
            <a:r>
              <a:rPr lang="pt-BR" sz="2800" b="1" dirty="0" smtClean="0">
                <a:solidFill>
                  <a:srgbClr val="31859C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3.3. Aplicações</a:t>
            </a:r>
            <a:endParaRPr lang="pt-BR" sz="2800" b="1" dirty="0">
              <a:solidFill>
                <a:srgbClr val="31859C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77149" cy="51435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468" y="799821"/>
            <a:ext cx="4725144" cy="354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9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4515966"/>
            <a:ext cx="6821352" cy="313544"/>
          </a:xfrm>
        </p:spPr>
        <p:txBody>
          <a:bodyPr>
            <a:noAutofit/>
          </a:bodyPr>
          <a:lstStyle/>
          <a:p>
            <a:pPr algn="l"/>
            <a:r>
              <a:rPr lang="pt-BR" sz="1200" dirty="0" smtClean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Sistemas Distribuídos – 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IF </a:t>
            </a:r>
            <a:r>
              <a:rPr lang="pt-BR" sz="1200" dirty="0" err="1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SertãoPE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Campus Salgueiro</a:t>
            </a:r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043608" y="195486"/>
            <a:ext cx="7776864" cy="792088"/>
          </a:xfrm>
        </p:spPr>
        <p:txBody>
          <a:bodyPr anchor="ctr">
            <a:noAutofit/>
          </a:bodyPr>
          <a:lstStyle/>
          <a:p>
            <a:pPr>
              <a:spcBef>
                <a:spcPts val="1200"/>
              </a:spcBef>
              <a:buNone/>
            </a:pPr>
            <a:r>
              <a:rPr lang="pt-BR" sz="2800" b="1" dirty="0" smtClean="0">
                <a:solidFill>
                  <a:srgbClr val="31859C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3.3. Aplicações</a:t>
            </a:r>
            <a:endParaRPr lang="pt-BR" sz="2800" b="1" dirty="0">
              <a:solidFill>
                <a:srgbClr val="31859C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77149" cy="5143500"/>
          </a:xfrm>
          <a:prstGeom prst="rect">
            <a:avLst/>
          </a:prstGeom>
        </p:spPr>
      </p:pic>
      <p:pic>
        <p:nvPicPr>
          <p:cNvPr id="35842" name="Picture 2" descr="Processamento de Linguagem Natural: Histórico e Potencial Atual - Coruja  Inform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005153"/>
            <a:ext cx="6768752" cy="3133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591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4515966"/>
            <a:ext cx="6821352" cy="313544"/>
          </a:xfrm>
        </p:spPr>
        <p:txBody>
          <a:bodyPr>
            <a:noAutofit/>
          </a:bodyPr>
          <a:lstStyle/>
          <a:p>
            <a:pPr algn="l"/>
            <a:r>
              <a:rPr lang="pt-BR" sz="1200" dirty="0" smtClean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Sistemas Distribuídos – 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IF </a:t>
            </a:r>
            <a:r>
              <a:rPr lang="pt-BR" sz="1200" dirty="0" err="1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SertãoPE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Campus Salgueiro</a:t>
            </a:r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043608" y="195486"/>
            <a:ext cx="7776864" cy="792088"/>
          </a:xfrm>
        </p:spPr>
        <p:txBody>
          <a:bodyPr anchor="ctr">
            <a:noAutofit/>
          </a:bodyPr>
          <a:lstStyle/>
          <a:p>
            <a:pPr>
              <a:spcBef>
                <a:spcPts val="1200"/>
              </a:spcBef>
              <a:buNone/>
            </a:pPr>
            <a:r>
              <a:rPr lang="pt-BR" sz="2800" b="1" dirty="0" smtClean="0">
                <a:solidFill>
                  <a:srgbClr val="31859C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3.3. Aplicações</a:t>
            </a:r>
            <a:endParaRPr lang="pt-BR" sz="2800" b="1" dirty="0">
              <a:solidFill>
                <a:srgbClr val="31859C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77149" cy="5143500"/>
          </a:xfrm>
          <a:prstGeom prst="rect">
            <a:avLst/>
          </a:prstGeom>
        </p:spPr>
      </p:pic>
      <p:pic>
        <p:nvPicPr>
          <p:cNvPr id="36866" name="Picture 2" descr="15 – Sistemas de Recomendaçã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421" y="912404"/>
            <a:ext cx="4929238" cy="356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02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4515966"/>
            <a:ext cx="6821352" cy="313544"/>
          </a:xfrm>
        </p:spPr>
        <p:txBody>
          <a:bodyPr>
            <a:noAutofit/>
          </a:bodyPr>
          <a:lstStyle/>
          <a:p>
            <a:pPr algn="l"/>
            <a:r>
              <a:rPr lang="pt-BR" sz="1200" dirty="0" smtClean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Sistemas Distribuídos – 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IF </a:t>
            </a:r>
            <a:r>
              <a:rPr lang="pt-BR" sz="1200" dirty="0" err="1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SertãoPE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Campus Salgueiro</a:t>
            </a:r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043608" y="195486"/>
            <a:ext cx="7776864" cy="792088"/>
          </a:xfrm>
        </p:spPr>
        <p:txBody>
          <a:bodyPr anchor="ctr">
            <a:noAutofit/>
          </a:bodyPr>
          <a:lstStyle/>
          <a:p>
            <a:pPr>
              <a:spcBef>
                <a:spcPts val="1200"/>
              </a:spcBef>
              <a:buNone/>
            </a:pPr>
            <a:r>
              <a:rPr lang="pt-BR" sz="2800" b="1" dirty="0" smtClean="0">
                <a:solidFill>
                  <a:srgbClr val="31859C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3.3. Aplicações</a:t>
            </a:r>
            <a:endParaRPr lang="pt-BR" sz="2800" b="1" dirty="0">
              <a:solidFill>
                <a:srgbClr val="31859C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77149" cy="5143500"/>
          </a:xfrm>
          <a:prstGeom prst="rect">
            <a:avLst/>
          </a:prstGeom>
        </p:spPr>
      </p:pic>
      <p:pic>
        <p:nvPicPr>
          <p:cNvPr id="37890" name="Picture 2" descr="Internet das Coisas na Indústria: 5 exemplos de aplicação - I3C Soluções  Inteligent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175" y="1030002"/>
            <a:ext cx="5935730" cy="308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91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4515966"/>
            <a:ext cx="6821352" cy="313544"/>
          </a:xfrm>
        </p:spPr>
        <p:txBody>
          <a:bodyPr>
            <a:noAutofit/>
          </a:bodyPr>
          <a:lstStyle/>
          <a:p>
            <a:pPr algn="l"/>
            <a:r>
              <a:rPr lang="pt-BR" sz="1200" dirty="0" smtClean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Sistemas Distribuídos – 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IF </a:t>
            </a:r>
            <a:r>
              <a:rPr lang="pt-BR" sz="1200" dirty="0" err="1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SertãoPE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Campus Salgueiro</a:t>
            </a:r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043608" y="195486"/>
            <a:ext cx="7776864" cy="792088"/>
          </a:xfrm>
        </p:spPr>
        <p:txBody>
          <a:bodyPr anchor="ctr">
            <a:noAutofit/>
          </a:bodyPr>
          <a:lstStyle/>
          <a:p>
            <a:pPr>
              <a:spcBef>
                <a:spcPts val="1200"/>
              </a:spcBef>
              <a:buNone/>
            </a:pPr>
            <a:r>
              <a:rPr lang="pt-BR" sz="2800" b="1" dirty="0" smtClean="0">
                <a:solidFill>
                  <a:srgbClr val="31859C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3.3. Aplicações</a:t>
            </a:r>
            <a:endParaRPr lang="pt-BR" sz="2800" b="1" dirty="0">
              <a:solidFill>
                <a:srgbClr val="31859C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77149" cy="5143500"/>
          </a:xfrm>
          <a:prstGeom prst="rect">
            <a:avLst/>
          </a:prstGeom>
        </p:spPr>
      </p:pic>
      <p:pic>
        <p:nvPicPr>
          <p:cNvPr id="43010" name="Picture 2" descr="O futuro do agronegócio no Brasil passa pela tecnologia - Compre Rur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987574"/>
            <a:ext cx="5009083" cy="339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78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4515966"/>
            <a:ext cx="6821352" cy="313544"/>
          </a:xfrm>
        </p:spPr>
        <p:txBody>
          <a:bodyPr>
            <a:noAutofit/>
          </a:bodyPr>
          <a:lstStyle/>
          <a:p>
            <a:pPr algn="l"/>
            <a:r>
              <a:rPr lang="pt-BR" sz="1200" dirty="0" smtClean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Sistemas Distribuídos – 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IF </a:t>
            </a:r>
            <a:r>
              <a:rPr lang="pt-BR" sz="1200" dirty="0" err="1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SertãoPE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Campus Salgueiro</a:t>
            </a:r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043608" y="195486"/>
            <a:ext cx="7776864" cy="1224136"/>
          </a:xfrm>
        </p:spPr>
        <p:txBody>
          <a:bodyPr anchor="ctr">
            <a:noAutofit/>
          </a:bodyPr>
          <a:lstStyle/>
          <a:p>
            <a:pPr>
              <a:spcBef>
                <a:spcPts val="1200"/>
              </a:spcBef>
              <a:buNone/>
            </a:pPr>
            <a:r>
              <a:rPr lang="pt-BR" sz="2800" b="1" dirty="0" smtClean="0">
                <a:solidFill>
                  <a:srgbClr val="31859C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1.1. Motivação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77149" cy="5143500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1052247" y="1131590"/>
            <a:ext cx="7768225" cy="3240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Estas três tecnologias estão se destacando no mundo da inovação e da computação, se mostrando como </a:t>
            </a:r>
            <a:r>
              <a:rPr lang="pt-BR" sz="2000" b="1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novas formas de entregar poder computacional sob demanda e eficiência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nos recursos operacionais para as empresas. </a:t>
            </a:r>
            <a:r>
              <a:rPr lang="pt-BR" sz="2000" b="1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Os três termos podem coexistir em ambientes diferentes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, dependendo do tipo de aplicação que está sendo desenvolvido.</a:t>
            </a:r>
          </a:p>
        </p:txBody>
      </p:sp>
    </p:spTree>
    <p:extLst>
      <p:ext uri="{BB962C8B-B14F-4D97-AF65-F5344CB8AC3E}">
        <p14:creationId xmlns:p14="http://schemas.microsoft.com/office/powerpoint/2010/main" val="105788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4515966"/>
            <a:ext cx="6821352" cy="313544"/>
          </a:xfrm>
        </p:spPr>
        <p:txBody>
          <a:bodyPr>
            <a:noAutofit/>
          </a:bodyPr>
          <a:lstStyle/>
          <a:p>
            <a:pPr algn="l"/>
            <a:r>
              <a:rPr lang="pt-BR" sz="1200" dirty="0" smtClean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Sistemas Distribuídos – 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IF </a:t>
            </a:r>
            <a:r>
              <a:rPr lang="pt-BR" sz="1200" dirty="0" err="1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SertãoPE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Campus Salgueiro</a:t>
            </a:r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043608" y="195486"/>
            <a:ext cx="7776864" cy="792088"/>
          </a:xfrm>
        </p:spPr>
        <p:txBody>
          <a:bodyPr anchor="ctr">
            <a:noAutofit/>
          </a:bodyPr>
          <a:lstStyle/>
          <a:p>
            <a:pPr>
              <a:spcBef>
                <a:spcPts val="1200"/>
              </a:spcBef>
              <a:buNone/>
            </a:pPr>
            <a:r>
              <a:rPr lang="pt-BR" sz="2800" b="1" dirty="0" smtClean="0">
                <a:solidFill>
                  <a:srgbClr val="31859C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3.3. Aplicações</a:t>
            </a:r>
            <a:endParaRPr lang="pt-BR" sz="2800" b="1" dirty="0">
              <a:solidFill>
                <a:srgbClr val="31859C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77149" cy="5143500"/>
          </a:xfrm>
          <a:prstGeom prst="rect">
            <a:avLst/>
          </a:prstGeom>
        </p:spPr>
      </p:pic>
      <p:pic>
        <p:nvPicPr>
          <p:cNvPr id="45058" name="Picture 2" descr="Empresas de refino se beneficiam da baixa do petróleo para lucrar na crise  - Economia - Estadã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957323"/>
            <a:ext cx="5041836" cy="335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4515966"/>
            <a:ext cx="6821352" cy="313544"/>
          </a:xfrm>
        </p:spPr>
        <p:txBody>
          <a:bodyPr>
            <a:noAutofit/>
          </a:bodyPr>
          <a:lstStyle/>
          <a:p>
            <a:pPr algn="l"/>
            <a:r>
              <a:rPr lang="pt-BR" sz="1200" dirty="0" smtClean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Sistemas Distribuídos – 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IF </a:t>
            </a:r>
            <a:r>
              <a:rPr lang="pt-BR" sz="1200" dirty="0" err="1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SertãoPE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Campus Salgueiro</a:t>
            </a:r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043608" y="195486"/>
            <a:ext cx="7776864" cy="792088"/>
          </a:xfrm>
        </p:spPr>
        <p:txBody>
          <a:bodyPr anchor="ctr">
            <a:noAutofit/>
          </a:bodyPr>
          <a:lstStyle/>
          <a:p>
            <a:pPr>
              <a:spcBef>
                <a:spcPts val="1200"/>
              </a:spcBef>
              <a:buNone/>
            </a:pPr>
            <a:r>
              <a:rPr lang="pt-BR" sz="2800" b="1" dirty="0" smtClean="0">
                <a:solidFill>
                  <a:srgbClr val="31859C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3.4</a:t>
            </a:r>
            <a:r>
              <a:rPr lang="pt-BR" sz="2800" b="1" dirty="0">
                <a:solidFill>
                  <a:srgbClr val="31859C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. </a:t>
            </a:r>
            <a:r>
              <a:rPr lang="pt-BR" sz="2800" b="1" dirty="0" smtClean="0">
                <a:solidFill>
                  <a:srgbClr val="31859C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 ‘Edge </a:t>
            </a:r>
            <a:r>
              <a:rPr lang="pt-BR" sz="2800" b="1" dirty="0" err="1" smtClean="0">
                <a:solidFill>
                  <a:srgbClr val="31859C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Computing</a:t>
            </a:r>
            <a:r>
              <a:rPr lang="pt-BR" sz="2800" b="1" dirty="0" smtClean="0">
                <a:solidFill>
                  <a:srgbClr val="31859C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' e sua relação com outras tecnologias</a:t>
            </a:r>
            <a:endParaRPr lang="pt-BR" sz="2800" b="1" dirty="0">
              <a:solidFill>
                <a:srgbClr val="31859C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77149" cy="5143500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1052247" y="1131590"/>
            <a:ext cx="7768225" cy="3240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Além da Internet das Coisas, a Edge </a:t>
            </a:r>
            <a:r>
              <a:rPr lang="pt-BR" sz="2000" dirty="0" err="1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Computing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mantém um vínculo estreito com outras tecnologias essenciais na revolução digital. Dentre elas, vale destacar</a:t>
            </a:r>
            <a:r>
              <a:rPr lang="pt-BR" sz="2000" dirty="0" smtClean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: </a:t>
            </a:r>
            <a:endParaRPr lang="pt-BR" sz="2000" dirty="0">
              <a:solidFill>
                <a:schemeClr val="accent3">
                  <a:lumMod val="50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46082" name="Picture 2" descr="5g logo network wireless systems and internet Vector Image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2" t="6322" r="12880" b="15613"/>
          <a:stretch/>
        </p:blipFill>
        <p:spPr bwMode="auto">
          <a:xfrm>
            <a:off x="1835696" y="2715766"/>
            <a:ext cx="1310546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4" name="Picture 4" descr="Big data cloud Royalty Free Vector Image - VectorStock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3" t="5320" r="17223" b="13525"/>
          <a:stretch/>
        </p:blipFill>
        <p:spPr bwMode="auto">
          <a:xfrm>
            <a:off x="4355976" y="2691763"/>
            <a:ext cx="1152128" cy="153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6" name="Picture 6" descr="Machine Learning - Prakalpana Technologie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340" y="2252729"/>
            <a:ext cx="2796638" cy="228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404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899592" y="1779662"/>
            <a:ext cx="73803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  <a:r>
              <a:rPr lang="pt-BR" sz="60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Conclusão</a:t>
            </a:r>
            <a:endParaRPr lang="pt-BR" sz="60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49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4515966"/>
            <a:ext cx="6821352" cy="313544"/>
          </a:xfrm>
        </p:spPr>
        <p:txBody>
          <a:bodyPr>
            <a:noAutofit/>
          </a:bodyPr>
          <a:lstStyle/>
          <a:p>
            <a:pPr algn="l"/>
            <a:r>
              <a:rPr lang="pt-BR" sz="1200" dirty="0" smtClean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Sistemas Distribuídos – 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IF </a:t>
            </a:r>
            <a:r>
              <a:rPr lang="pt-BR" sz="1200" dirty="0" err="1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SertãoPE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Campus Salgueiro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77149" cy="5143500"/>
          </a:xfrm>
          <a:prstGeom prst="rect">
            <a:avLst/>
          </a:prstGeom>
        </p:spPr>
      </p:pic>
      <p:pic>
        <p:nvPicPr>
          <p:cNvPr id="41986" name="Picture 2" descr="What is Edge Computing? | Moving Intelligence to the Ed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67494"/>
            <a:ext cx="5372723" cy="402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42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4515966"/>
            <a:ext cx="6821352" cy="313544"/>
          </a:xfrm>
        </p:spPr>
        <p:txBody>
          <a:bodyPr>
            <a:noAutofit/>
          </a:bodyPr>
          <a:lstStyle/>
          <a:p>
            <a:pPr algn="l"/>
            <a:r>
              <a:rPr lang="pt-BR" sz="1200" dirty="0" smtClean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Sistemas Distribuídos – 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IF </a:t>
            </a:r>
            <a:r>
              <a:rPr lang="pt-BR" sz="1200" dirty="0" err="1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SertãoPE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Campus Salgueiro</a:t>
            </a:r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043608" y="195486"/>
            <a:ext cx="7776864" cy="792088"/>
          </a:xfrm>
        </p:spPr>
        <p:txBody>
          <a:bodyPr anchor="ctr">
            <a:noAutofit/>
          </a:bodyPr>
          <a:lstStyle/>
          <a:p>
            <a:pPr>
              <a:spcBef>
                <a:spcPts val="1200"/>
              </a:spcBef>
              <a:buNone/>
            </a:pPr>
            <a:r>
              <a:rPr lang="pt-BR" sz="2800" b="1" dirty="0" smtClean="0">
                <a:solidFill>
                  <a:srgbClr val="31859C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4.1. Conclusão</a:t>
            </a:r>
            <a:endParaRPr lang="pt-BR" sz="2800" b="1" dirty="0">
              <a:solidFill>
                <a:srgbClr val="31859C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77149" cy="5143500"/>
          </a:xfrm>
          <a:prstGeom prst="rect">
            <a:avLst/>
          </a:prstGeom>
        </p:spPr>
      </p:pic>
      <p:pic>
        <p:nvPicPr>
          <p:cNvPr id="8" name="Google Shape;26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6327" y="1419622"/>
            <a:ext cx="7591425" cy="2051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849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4515966"/>
            <a:ext cx="6821352" cy="313544"/>
          </a:xfrm>
        </p:spPr>
        <p:txBody>
          <a:bodyPr>
            <a:noAutofit/>
          </a:bodyPr>
          <a:lstStyle/>
          <a:p>
            <a:pPr algn="l"/>
            <a:r>
              <a:rPr lang="pt-BR" sz="1200" dirty="0" smtClean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Sistemas Distribuídos – 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IF </a:t>
            </a:r>
            <a:r>
              <a:rPr lang="pt-BR" sz="1200" dirty="0" err="1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SertãoPE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Campus Salgueiro</a:t>
            </a:r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043608" y="195486"/>
            <a:ext cx="7776864" cy="792088"/>
          </a:xfrm>
        </p:spPr>
        <p:txBody>
          <a:bodyPr anchor="ctr">
            <a:noAutofit/>
          </a:bodyPr>
          <a:lstStyle/>
          <a:p>
            <a:pPr>
              <a:spcBef>
                <a:spcPts val="1200"/>
              </a:spcBef>
              <a:buNone/>
            </a:pPr>
            <a:r>
              <a:rPr lang="pt-BR" sz="2800" b="1" dirty="0" smtClean="0">
                <a:solidFill>
                  <a:srgbClr val="31859C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4.1. Conclusão</a:t>
            </a:r>
            <a:endParaRPr lang="pt-BR" sz="2800" b="1" dirty="0">
              <a:solidFill>
                <a:srgbClr val="31859C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77149" cy="5143500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1052247" y="987574"/>
            <a:ext cx="7768225" cy="3384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pt-BR" sz="2000" b="1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Edge x Fog: 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 principal diferença entre </a:t>
            </a:r>
            <a:r>
              <a:rPr lang="pt-BR" sz="2000" dirty="0" err="1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edge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pt-BR" sz="2000" dirty="0" err="1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computing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e fog </a:t>
            </a:r>
            <a:r>
              <a:rPr lang="pt-BR" sz="2000" dirty="0" err="1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computing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reside no local onde decorre o processamento. O </a:t>
            </a:r>
            <a:r>
              <a:rPr lang="pt-BR" sz="2000" dirty="0" err="1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edge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pt-BR" sz="2000" dirty="0" err="1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computing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ocorre diretamente nos dispositivos onde os sensores são colocados, ou num gateway que está fisicamente próximo dos sensores.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endParaRPr lang="pt-BR" sz="2000" dirty="0">
              <a:solidFill>
                <a:schemeClr val="accent3">
                  <a:lumMod val="50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89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4515966"/>
            <a:ext cx="6821352" cy="313544"/>
          </a:xfrm>
        </p:spPr>
        <p:txBody>
          <a:bodyPr>
            <a:noAutofit/>
          </a:bodyPr>
          <a:lstStyle/>
          <a:p>
            <a:pPr algn="l"/>
            <a:r>
              <a:rPr lang="pt-BR" sz="1200" dirty="0" smtClean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Sistemas Distribuídos – 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IF </a:t>
            </a:r>
            <a:r>
              <a:rPr lang="pt-BR" sz="1200" dirty="0" err="1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SertãoPE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Campus Salgueiro</a:t>
            </a:r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043608" y="195486"/>
            <a:ext cx="7776864" cy="792088"/>
          </a:xfrm>
        </p:spPr>
        <p:txBody>
          <a:bodyPr anchor="ctr">
            <a:noAutofit/>
          </a:bodyPr>
          <a:lstStyle/>
          <a:p>
            <a:pPr>
              <a:spcBef>
                <a:spcPts val="1200"/>
              </a:spcBef>
              <a:buNone/>
            </a:pPr>
            <a:r>
              <a:rPr lang="pt-BR" sz="2800" b="1" dirty="0" smtClean="0">
                <a:solidFill>
                  <a:srgbClr val="31859C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4.1. Conclusão</a:t>
            </a:r>
            <a:endParaRPr lang="pt-BR" sz="2800" b="1" dirty="0">
              <a:solidFill>
                <a:srgbClr val="31859C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77149" cy="5143500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1052247" y="987574"/>
            <a:ext cx="7768225" cy="3384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Cada um possui um tipo específico de ambiente para a sua aplicação e todos podem coexistir em ambientes </a:t>
            </a:r>
            <a:r>
              <a:rPr lang="pt-BR" sz="2000" dirty="0" smtClean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diferentes.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pt-BR" sz="2000" dirty="0" smtClean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Em 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alguns cenários em que o volume de dados e o custo para operacionalizar a </a:t>
            </a:r>
            <a:r>
              <a:rPr lang="pt-BR" sz="2000" dirty="0" err="1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cloud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pt-BR" sz="2000" dirty="0" err="1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computing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são aceitáveis, este tipo de aplicação pode ser ideal. </a:t>
            </a:r>
          </a:p>
        </p:txBody>
      </p:sp>
    </p:spTree>
    <p:extLst>
      <p:ext uri="{BB962C8B-B14F-4D97-AF65-F5344CB8AC3E}">
        <p14:creationId xmlns:p14="http://schemas.microsoft.com/office/powerpoint/2010/main" val="216894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4515966"/>
            <a:ext cx="6821352" cy="313544"/>
          </a:xfrm>
        </p:spPr>
        <p:txBody>
          <a:bodyPr>
            <a:noAutofit/>
          </a:bodyPr>
          <a:lstStyle/>
          <a:p>
            <a:pPr algn="l"/>
            <a:r>
              <a:rPr lang="pt-BR" sz="1200" dirty="0" smtClean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Sistemas Distribuídos – 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IF </a:t>
            </a:r>
            <a:r>
              <a:rPr lang="pt-BR" sz="1200" dirty="0" err="1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SertãoPE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Campus Salgueiro</a:t>
            </a:r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043608" y="195486"/>
            <a:ext cx="7776864" cy="792088"/>
          </a:xfrm>
        </p:spPr>
        <p:txBody>
          <a:bodyPr anchor="ctr">
            <a:noAutofit/>
          </a:bodyPr>
          <a:lstStyle/>
          <a:p>
            <a:pPr>
              <a:spcBef>
                <a:spcPts val="1200"/>
              </a:spcBef>
              <a:buNone/>
            </a:pPr>
            <a:r>
              <a:rPr lang="pt-BR" sz="2800" b="1" dirty="0" smtClean="0">
                <a:solidFill>
                  <a:srgbClr val="31859C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4.1. Conclusão</a:t>
            </a:r>
            <a:endParaRPr lang="pt-BR" sz="2800" b="1" dirty="0">
              <a:solidFill>
                <a:srgbClr val="31859C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77149" cy="5143500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1052247" y="987574"/>
            <a:ext cx="7768225" cy="3384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 </a:t>
            </a:r>
            <a:r>
              <a:rPr lang="pt-BR" sz="2000" dirty="0" err="1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edge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pt-BR" sz="2000" dirty="0" err="1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computing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é um dos fatores impulsionadores para a Internet das Coisas e a fog </a:t>
            </a:r>
            <a:r>
              <a:rPr lang="pt-BR" sz="2000" dirty="0" err="1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computing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pode até parecer a junção dos outros dois, mas possui um campo de aplicação bem definido para um ambiente de recursos distribuído, atendendo questões como confiabilidade e confiança.</a:t>
            </a:r>
          </a:p>
        </p:txBody>
      </p:sp>
    </p:spTree>
    <p:extLst>
      <p:ext uri="{BB962C8B-B14F-4D97-AF65-F5344CB8AC3E}">
        <p14:creationId xmlns:p14="http://schemas.microsoft.com/office/powerpoint/2010/main" val="352065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31591"/>
            <a:ext cx="8229600" cy="2088232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pt-BR" sz="6600" b="1" dirty="0" smtClean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Obrigado!</a:t>
            </a:r>
          </a:p>
          <a:p>
            <a:pPr algn="ctr">
              <a:buNone/>
            </a:pPr>
            <a:r>
              <a:rPr lang="pt-BR" sz="6600" b="1" dirty="0" err="1" smtClean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Vlw</a:t>
            </a:r>
            <a:r>
              <a:rPr lang="pt-BR" sz="6600" b="1" dirty="0" smtClean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! </a:t>
            </a:r>
            <a:r>
              <a:rPr lang="pt-BR" sz="6600" b="1" dirty="0" err="1" smtClean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Flw</a:t>
            </a:r>
            <a:r>
              <a:rPr lang="pt-BR" sz="6600" b="1" dirty="0" smtClean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!</a:t>
            </a:r>
            <a:endParaRPr lang="pt-BR" sz="6600" b="1" dirty="0">
              <a:solidFill>
                <a:schemeClr val="accent3">
                  <a:lumMod val="50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899592" y="1779662"/>
            <a:ext cx="73803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Computação em Nuvem</a:t>
            </a:r>
            <a:endParaRPr lang="pt-BR" sz="60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93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4515966"/>
            <a:ext cx="6821352" cy="313544"/>
          </a:xfrm>
        </p:spPr>
        <p:txBody>
          <a:bodyPr>
            <a:noAutofit/>
          </a:bodyPr>
          <a:lstStyle/>
          <a:p>
            <a:pPr algn="l"/>
            <a:r>
              <a:rPr lang="pt-BR" sz="1200" dirty="0" smtClean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Sistemas Distribuídos – 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IF </a:t>
            </a:r>
            <a:r>
              <a:rPr lang="pt-BR" sz="1200" dirty="0" err="1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SertãoPE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Campus Salgueiro</a:t>
            </a:r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043608" y="195486"/>
            <a:ext cx="7776864" cy="1224136"/>
          </a:xfrm>
        </p:spPr>
        <p:txBody>
          <a:bodyPr anchor="ctr">
            <a:noAutofit/>
          </a:bodyPr>
          <a:lstStyle/>
          <a:p>
            <a:pPr>
              <a:spcBef>
                <a:spcPts val="1200"/>
              </a:spcBef>
              <a:buNone/>
            </a:pPr>
            <a:r>
              <a:rPr lang="pt-BR" sz="2800" b="1" dirty="0" smtClean="0">
                <a:solidFill>
                  <a:srgbClr val="31859C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1.1. Definição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77149" cy="5143500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1052247" y="1131590"/>
            <a:ext cx="4815897" cy="3240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De cara, pode-se dizer que a computação em nuvem transfere a responsabilidade de </a:t>
            </a:r>
            <a:r>
              <a:rPr lang="pt-BR" sz="2000" dirty="0" smtClean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processamento 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 armazenamento de informação para servidores hospedados em datacenters e que podem ser acessados via internet.</a:t>
            </a:r>
          </a:p>
        </p:txBody>
      </p:sp>
      <p:pic>
        <p:nvPicPr>
          <p:cNvPr id="1026" name="Picture 2" descr="Cloud Computing e suas Vantagens - Visie Padrões Web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563638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98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4515966"/>
            <a:ext cx="6821352" cy="313544"/>
          </a:xfrm>
        </p:spPr>
        <p:txBody>
          <a:bodyPr>
            <a:noAutofit/>
          </a:bodyPr>
          <a:lstStyle/>
          <a:p>
            <a:pPr algn="l"/>
            <a:r>
              <a:rPr lang="pt-BR" sz="1200" dirty="0" smtClean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Sistemas Distribuídos – 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IF </a:t>
            </a:r>
            <a:r>
              <a:rPr lang="pt-BR" sz="1200" dirty="0" err="1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SertãoPE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Campus Salgueiro</a:t>
            </a:r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043608" y="195486"/>
            <a:ext cx="7776864" cy="936104"/>
          </a:xfrm>
        </p:spPr>
        <p:txBody>
          <a:bodyPr anchor="ctr">
            <a:noAutofit/>
          </a:bodyPr>
          <a:lstStyle/>
          <a:p>
            <a:pPr>
              <a:spcBef>
                <a:spcPts val="1200"/>
              </a:spcBef>
              <a:buNone/>
            </a:pPr>
            <a:r>
              <a:rPr lang="pt-BR" sz="2800" b="1" dirty="0">
                <a:solidFill>
                  <a:srgbClr val="31859C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1. Quem usa a computação em nuvem?</a:t>
            </a:r>
            <a:endParaRPr lang="pt-BR" sz="2800" b="1" dirty="0">
              <a:solidFill>
                <a:srgbClr val="31859C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77149" cy="5143500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1052247" y="1131590"/>
            <a:ext cx="7768225" cy="3240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Organizações de todos os tipos, portes e setores usam a nuvem para uma grande variedade de casos de uso, como backup de dados, recuperação de desastres, e-mail, desktops virtuais, desenvolvimento e teste de software, análises de big data e aplicativos web voltados ao cliente. </a:t>
            </a:r>
            <a:endParaRPr lang="pt-BR" sz="2000" dirty="0">
              <a:solidFill>
                <a:schemeClr val="accent3">
                  <a:lumMod val="50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24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4515966"/>
            <a:ext cx="6821352" cy="313544"/>
          </a:xfrm>
        </p:spPr>
        <p:txBody>
          <a:bodyPr>
            <a:noAutofit/>
          </a:bodyPr>
          <a:lstStyle/>
          <a:p>
            <a:pPr algn="l"/>
            <a:r>
              <a:rPr lang="pt-BR" sz="1200" dirty="0" smtClean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Sistemas Distribuídos – 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IF </a:t>
            </a:r>
            <a:r>
              <a:rPr lang="pt-BR" sz="1200" dirty="0" err="1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SertãoPE</a:t>
            </a:r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Campus Salgueiro</a:t>
            </a:r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043608" y="195486"/>
            <a:ext cx="7776864" cy="1224136"/>
          </a:xfrm>
        </p:spPr>
        <p:txBody>
          <a:bodyPr anchor="ctr">
            <a:noAutofit/>
          </a:bodyPr>
          <a:lstStyle/>
          <a:p>
            <a:pPr>
              <a:spcBef>
                <a:spcPts val="1200"/>
              </a:spcBef>
              <a:buNone/>
            </a:pPr>
            <a:r>
              <a:rPr lang="pt-BR" sz="2800" b="1" dirty="0" smtClean="0">
                <a:solidFill>
                  <a:srgbClr val="31859C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1.2. Benefícios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77149" cy="5143500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1052247" y="1131590"/>
            <a:ext cx="4815897" cy="3240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Isso impacta diretamente nos </a:t>
            </a:r>
            <a:r>
              <a:rPr lang="pt-BR" sz="2000" b="1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custos de manutenção e provisionamento de máquinas 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 ambiente de computação nas empresas e </a:t>
            </a:r>
            <a:r>
              <a:rPr lang="pt-BR" sz="2000" b="1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melhora a eficiência </a:t>
            </a:r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na utilização das melhores tecnologias.</a:t>
            </a:r>
          </a:p>
        </p:txBody>
      </p:sp>
      <p:pic>
        <p:nvPicPr>
          <p:cNvPr id="1030" name="Picture 6" descr="Amazon Web Services Logo, history, meaning, symbol,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815" y="1000285"/>
            <a:ext cx="2665701" cy="149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nterface IT - Tecnologia, Cloud e Segurança - Microsoft Azure: Melhor  serviço em nuvem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3" t="21587" r="21366" b="18301"/>
          <a:stretch/>
        </p:blipFill>
        <p:spPr bwMode="auto">
          <a:xfrm>
            <a:off x="6122536" y="2823778"/>
            <a:ext cx="2304257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46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17816</TotalTime>
  <Words>3022</Words>
  <Application>Microsoft Office PowerPoint</Application>
  <PresentationFormat>Apresentação na tela (16:9)</PresentationFormat>
  <Paragraphs>277</Paragraphs>
  <Slides>58</Slides>
  <Notes>51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58</vt:i4>
      </vt:variant>
    </vt:vector>
  </HeadingPairs>
  <TitlesOfParts>
    <vt:vector size="63" baseType="lpstr">
      <vt:lpstr>Arial</vt:lpstr>
      <vt:lpstr>Calibri</vt:lpstr>
      <vt:lpstr>Open Sans</vt:lpstr>
      <vt:lpstr>Times New Roman</vt:lpstr>
      <vt:lpstr>Tema do Office</vt:lpstr>
      <vt:lpstr>Apresentação do PowerPoint</vt:lpstr>
      <vt:lpstr>Prof. Heraldo Gonçalves Lima Junior</vt:lpstr>
      <vt:lpstr>Apresentação do PowerPoint</vt:lpstr>
      <vt:lpstr>Sistemas Distribuídos – IF SertãoPE Campus Salgueiro</vt:lpstr>
      <vt:lpstr>Sistemas Distribuídos – IF SertãoPE Campus Salgueiro</vt:lpstr>
      <vt:lpstr>Apresentação do PowerPoint</vt:lpstr>
      <vt:lpstr>Sistemas Distribuídos – IF SertãoPE Campus Salgueiro</vt:lpstr>
      <vt:lpstr>Sistemas Distribuídos – IF SertãoPE Campus Salgueiro</vt:lpstr>
      <vt:lpstr>Sistemas Distribuídos – IF SertãoPE Campus Salgueiro</vt:lpstr>
      <vt:lpstr>Sistemas Distribuídos – IF SertãoPE Campus Salgueiro</vt:lpstr>
      <vt:lpstr>Sistemas Distribuídos – IF SertãoPE Campus Salgueiro</vt:lpstr>
      <vt:lpstr>Sistemas Distribuídos – IF SertãoPE Campus Salgueiro</vt:lpstr>
      <vt:lpstr>Sistemas Distribuídos – IF SertãoPE Campus Salgueiro</vt:lpstr>
      <vt:lpstr>Sistemas Distribuídos – IF SertãoPE Campus Salgueiro</vt:lpstr>
      <vt:lpstr>Apresentação do PowerPoint</vt:lpstr>
      <vt:lpstr>Sistemas Distribuídos – IF SertãoPE Campus Salgueiro</vt:lpstr>
      <vt:lpstr>Sistemas Distribuídos – IF SertãoPE Campus Salgueiro</vt:lpstr>
      <vt:lpstr>Sistemas Distribuídos – IF SertãoPE Campus Salgueiro</vt:lpstr>
      <vt:lpstr>Sistemas Distribuídos – IF SertãoPE Campus Salgueiro</vt:lpstr>
      <vt:lpstr>Sistemas Distribuídos – IF SertãoPE Campus Salgueiro</vt:lpstr>
      <vt:lpstr>Sistemas Distribuídos – IF SertãoPE Campus Salgueiro</vt:lpstr>
      <vt:lpstr>Sistemas Distribuídos – IF SertãoPE Campus Salgueiro</vt:lpstr>
      <vt:lpstr>Sistemas Distribuídos – IF SertãoPE Campus Salgueiro</vt:lpstr>
      <vt:lpstr>Sistemas Distribuídos – IF SertãoPE Campus Salgueiro</vt:lpstr>
      <vt:lpstr>Sistemas Distribuídos – IF SertãoPE Campus Salgueiro</vt:lpstr>
      <vt:lpstr>Sistemas Distribuídos – IF SertãoPE Campus Salgueiro</vt:lpstr>
      <vt:lpstr>Sistemas Distribuídos – IF SertãoPE Campus Salgueiro</vt:lpstr>
      <vt:lpstr>Sistemas Distribuídos – IF SertãoPE Campus Salgueiro</vt:lpstr>
      <vt:lpstr>Sistemas Distribuídos – IF SertãoPE Campus Salgueiro</vt:lpstr>
      <vt:lpstr>Sistemas Distribuídos – IF SertãoPE Campus Salgueiro</vt:lpstr>
      <vt:lpstr>Sistemas Distribuídos – IF SertãoPE Campus Salgueiro</vt:lpstr>
      <vt:lpstr>Sistemas Distribuídos – IF SertãoPE Campus Salgueiro</vt:lpstr>
      <vt:lpstr>Sistemas Distribuídos – IF SertãoPE Campus Salgueiro</vt:lpstr>
      <vt:lpstr>Sistemas Distribuídos – IF SertãoPE Campus Salgueiro</vt:lpstr>
      <vt:lpstr>Sistemas Distribuídos – IF SertãoPE Campus Salgueiro</vt:lpstr>
      <vt:lpstr>Sistemas Distribuídos – IF SertãoPE Campus Salgueiro</vt:lpstr>
      <vt:lpstr>Apresentação do PowerPoint</vt:lpstr>
      <vt:lpstr>Sistemas Distribuídos – IF SertãoPE Campus Salgueiro</vt:lpstr>
      <vt:lpstr>Sistemas Distribuídos – IF SertãoPE Campus Salgueiro</vt:lpstr>
      <vt:lpstr>Sistemas Distribuídos – IF SertãoPE Campus Salgueiro</vt:lpstr>
      <vt:lpstr>Sistemas Distribuídos – IF SertãoPE Campus Salgueiro</vt:lpstr>
      <vt:lpstr>Sistemas Distribuídos – IF SertãoPE Campus Salgueiro</vt:lpstr>
      <vt:lpstr>Sistemas Distribuídos – IF SertãoPE Campus Salgueiro</vt:lpstr>
      <vt:lpstr>Sistemas Distribuídos – IF SertãoPE Campus Salgueiro</vt:lpstr>
      <vt:lpstr>Sistemas Distribuídos – IF SertãoPE Campus Salgueiro</vt:lpstr>
      <vt:lpstr>Sistemas Distribuídos – IF SertãoPE Campus Salgueiro</vt:lpstr>
      <vt:lpstr>Sistemas Distribuídos – IF SertãoPE Campus Salgueiro</vt:lpstr>
      <vt:lpstr>Sistemas Distribuídos – IF SertãoPE Campus Salgueiro</vt:lpstr>
      <vt:lpstr>Sistemas Distribuídos – IF SertãoPE Campus Salgueiro</vt:lpstr>
      <vt:lpstr>Sistemas Distribuídos – IF SertãoPE Campus Salgueiro</vt:lpstr>
      <vt:lpstr>Sistemas Distribuídos – IF SertãoPE Campus Salgueiro</vt:lpstr>
      <vt:lpstr>Apresentação do PowerPoint</vt:lpstr>
      <vt:lpstr>Sistemas Distribuídos – IF SertãoPE Campus Salgueiro</vt:lpstr>
      <vt:lpstr>Sistemas Distribuídos – IF SertãoPE Campus Salgueiro</vt:lpstr>
      <vt:lpstr>Sistemas Distribuídos – IF SertãoPE Campus Salgueiro</vt:lpstr>
      <vt:lpstr>Sistemas Distribuídos – IF SertãoPE Campus Salgueiro</vt:lpstr>
      <vt:lpstr>Sistemas Distribuídos – IF SertãoPE Campus Salgueiro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miro.borges</dc:creator>
  <cp:lastModifiedBy>Heraldo Jr</cp:lastModifiedBy>
  <cp:revision>352</cp:revision>
  <dcterms:created xsi:type="dcterms:W3CDTF">2015-01-19T19:16:38Z</dcterms:created>
  <dcterms:modified xsi:type="dcterms:W3CDTF">2022-05-24T21:03:59Z</dcterms:modified>
</cp:coreProperties>
</file>